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63" r:id="rId3"/>
    <p:sldId id="262" r:id="rId4"/>
    <p:sldId id="261" r:id="rId5"/>
    <p:sldId id="258" r:id="rId6"/>
    <p:sldId id="264" r:id="rId7"/>
    <p:sldId id="265" r:id="rId8"/>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07" autoAdjust="0"/>
    <p:restoredTop sz="94679" autoAdjust="0"/>
  </p:normalViewPr>
  <p:slideViewPr>
    <p:cSldViewPr>
      <p:cViewPr>
        <p:scale>
          <a:sx n="150" d="100"/>
          <a:sy n="150" d="100"/>
        </p:scale>
        <p:origin x="4278" y="12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652"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5" Type="http://schemas.openxmlformats.org/officeDocument/2006/relationships/image" Target="../media/image9.wmf"/><Relationship Id="rId4"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8.wmf"/><Relationship Id="rId1" Type="http://schemas.openxmlformats.org/officeDocument/2006/relationships/image" Target="../media/image5.wmf"/><Relationship Id="rId4"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9CC1F6-67D9-43D1-96BB-98ABFDCBA08D}" type="datetimeFigureOut">
              <a:rPr lang="bg-BG" smtClean="0"/>
              <a:pPr/>
              <a:t>25.11.2016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142FB0-1BB6-40F8-B88B-5454D3CE9D7F}" type="slidenum">
              <a:rPr lang="bg-BG" smtClean="0"/>
              <a:pPr/>
              <a:t>‹#›</a:t>
            </a:fld>
            <a:endParaRPr lang="bg-B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fld id="{21142FB0-1BB6-40F8-B88B-5454D3CE9D7F}" type="slidenum">
              <a:rPr lang="bg-BG" smtClean="0"/>
              <a:pPr/>
              <a:t>3</a:t>
            </a:fld>
            <a:endParaRPr lang="bg-B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fld id="{21142FB0-1BB6-40F8-B88B-5454D3CE9D7F}" type="slidenum">
              <a:rPr lang="bg-BG" smtClean="0"/>
              <a:pPr/>
              <a:t>5</a:t>
            </a:fld>
            <a:endParaRPr lang="bg-B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bg-BG"/>
          </a:p>
        </p:txBody>
      </p:sp>
      <p:sp>
        <p:nvSpPr>
          <p:cNvPr id="4" name="Date Placeholder 3"/>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5" name="Footer Placeholder 4"/>
          <p:cNvSpPr>
            <a:spLocks noGrp="1"/>
          </p:cNvSpPr>
          <p:nvPr>
            <p:ph type="ftr" sz="quarter" idx="11"/>
          </p:nvPr>
        </p:nvSpPr>
        <p:spPr/>
        <p:txBody>
          <a:bodyPr/>
          <a:lstStyle/>
          <a:p>
            <a:endParaRPr lang="bg-BG" dirty="0"/>
          </a:p>
        </p:txBody>
      </p:sp>
      <p:sp>
        <p:nvSpPr>
          <p:cNvPr id="6" name="Slide Number Placeholder 5"/>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5" name="Footer Placeholder 4"/>
          <p:cNvSpPr>
            <a:spLocks noGrp="1"/>
          </p:cNvSpPr>
          <p:nvPr>
            <p:ph type="ftr" sz="quarter" idx="11"/>
          </p:nvPr>
        </p:nvSpPr>
        <p:spPr/>
        <p:txBody>
          <a:bodyPr/>
          <a:lstStyle/>
          <a:p>
            <a:endParaRPr lang="bg-BG" dirty="0"/>
          </a:p>
        </p:txBody>
      </p:sp>
      <p:sp>
        <p:nvSpPr>
          <p:cNvPr id="6" name="Slide Number Placeholder 5"/>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5" name="Footer Placeholder 4"/>
          <p:cNvSpPr>
            <a:spLocks noGrp="1"/>
          </p:cNvSpPr>
          <p:nvPr>
            <p:ph type="ftr" sz="quarter" idx="11"/>
          </p:nvPr>
        </p:nvSpPr>
        <p:spPr/>
        <p:txBody>
          <a:bodyPr/>
          <a:lstStyle/>
          <a:p>
            <a:endParaRPr lang="bg-BG" dirty="0"/>
          </a:p>
        </p:txBody>
      </p:sp>
      <p:sp>
        <p:nvSpPr>
          <p:cNvPr id="6" name="Slide Number Placeholder 5"/>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5" name="Footer Placeholder 4"/>
          <p:cNvSpPr>
            <a:spLocks noGrp="1"/>
          </p:cNvSpPr>
          <p:nvPr>
            <p:ph type="ftr" sz="quarter" idx="11"/>
          </p:nvPr>
        </p:nvSpPr>
        <p:spPr/>
        <p:txBody>
          <a:bodyPr/>
          <a:lstStyle/>
          <a:p>
            <a:endParaRPr lang="bg-BG" dirty="0"/>
          </a:p>
        </p:txBody>
      </p:sp>
      <p:sp>
        <p:nvSpPr>
          <p:cNvPr id="6" name="Slide Number Placeholder 5"/>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5" name="Footer Placeholder 4"/>
          <p:cNvSpPr>
            <a:spLocks noGrp="1"/>
          </p:cNvSpPr>
          <p:nvPr>
            <p:ph type="ftr" sz="quarter" idx="11"/>
          </p:nvPr>
        </p:nvSpPr>
        <p:spPr/>
        <p:txBody>
          <a:bodyPr/>
          <a:lstStyle/>
          <a:p>
            <a:endParaRPr lang="bg-BG" dirty="0"/>
          </a:p>
        </p:txBody>
      </p:sp>
      <p:sp>
        <p:nvSpPr>
          <p:cNvPr id="6" name="Slide Number Placeholder 5"/>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6" name="Footer Placeholder 5"/>
          <p:cNvSpPr>
            <a:spLocks noGrp="1"/>
          </p:cNvSpPr>
          <p:nvPr>
            <p:ph type="ftr" sz="quarter" idx="11"/>
          </p:nvPr>
        </p:nvSpPr>
        <p:spPr/>
        <p:txBody>
          <a:bodyPr/>
          <a:lstStyle/>
          <a:p>
            <a:endParaRPr lang="bg-BG" dirty="0"/>
          </a:p>
        </p:txBody>
      </p:sp>
      <p:sp>
        <p:nvSpPr>
          <p:cNvPr id="7" name="Slide Number Placeholder 6"/>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6"/>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8" name="Footer Placeholder 7"/>
          <p:cNvSpPr>
            <a:spLocks noGrp="1"/>
          </p:cNvSpPr>
          <p:nvPr>
            <p:ph type="ftr" sz="quarter" idx="11"/>
          </p:nvPr>
        </p:nvSpPr>
        <p:spPr/>
        <p:txBody>
          <a:bodyPr/>
          <a:lstStyle/>
          <a:p>
            <a:endParaRPr lang="bg-BG" dirty="0"/>
          </a:p>
        </p:txBody>
      </p:sp>
      <p:sp>
        <p:nvSpPr>
          <p:cNvPr id="9" name="Slide Number Placeholder 8"/>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2"/>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4" name="Footer Placeholder 3"/>
          <p:cNvSpPr>
            <a:spLocks noGrp="1"/>
          </p:cNvSpPr>
          <p:nvPr>
            <p:ph type="ftr" sz="quarter" idx="11"/>
          </p:nvPr>
        </p:nvSpPr>
        <p:spPr/>
        <p:txBody>
          <a:bodyPr/>
          <a:lstStyle/>
          <a:p>
            <a:endParaRPr lang="bg-BG" dirty="0"/>
          </a:p>
        </p:txBody>
      </p:sp>
      <p:sp>
        <p:nvSpPr>
          <p:cNvPr id="5" name="Slide Number Placeholder 4"/>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3" name="Footer Placeholder 2"/>
          <p:cNvSpPr>
            <a:spLocks noGrp="1"/>
          </p:cNvSpPr>
          <p:nvPr>
            <p:ph type="ftr" sz="quarter" idx="11"/>
          </p:nvPr>
        </p:nvSpPr>
        <p:spPr/>
        <p:txBody>
          <a:bodyPr/>
          <a:lstStyle/>
          <a:p>
            <a:endParaRPr lang="bg-BG" dirty="0"/>
          </a:p>
        </p:txBody>
      </p:sp>
      <p:sp>
        <p:nvSpPr>
          <p:cNvPr id="4" name="Slide Number Placeholder 3"/>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6" name="Footer Placeholder 5"/>
          <p:cNvSpPr>
            <a:spLocks noGrp="1"/>
          </p:cNvSpPr>
          <p:nvPr>
            <p:ph type="ftr" sz="quarter" idx="11"/>
          </p:nvPr>
        </p:nvSpPr>
        <p:spPr/>
        <p:txBody>
          <a:bodyPr/>
          <a:lstStyle/>
          <a:p>
            <a:endParaRPr lang="bg-BG" dirty="0"/>
          </a:p>
        </p:txBody>
      </p:sp>
      <p:sp>
        <p:nvSpPr>
          <p:cNvPr id="7" name="Slide Number Placeholder 6"/>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837BD-10F4-4A24-AA32-EE04C85CE237}" type="datetimeFigureOut">
              <a:rPr lang="bg-BG" smtClean="0"/>
              <a:pPr/>
              <a:t>25.11.2016 г.</a:t>
            </a:fld>
            <a:endParaRPr lang="bg-BG" dirty="0"/>
          </a:p>
        </p:txBody>
      </p:sp>
      <p:sp>
        <p:nvSpPr>
          <p:cNvPr id="6" name="Footer Placeholder 5"/>
          <p:cNvSpPr>
            <a:spLocks noGrp="1"/>
          </p:cNvSpPr>
          <p:nvPr>
            <p:ph type="ftr" sz="quarter" idx="11"/>
          </p:nvPr>
        </p:nvSpPr>
        <p:spPr/>
        <p:txBody>
          <a:bodyPr/>
          <a:lstStyle/>
          <a:p>
            <a:endParaRPr lang="bg-BG" dirty="0"/>
          </a:p>
        </p:txBody>
      </p:sp>
      <p:sp>
        <p:nvSpPr>
          <p:cNvPr id="7" name="Slide Number Placeholder 6"/>
          <p:cNvSpPr>
            <a:spLocks noGrp="1"/>
          </p:cNvSpPr>
          <p:nvPr>
            <p:ph type="sldNum" sz="quarter" idx="12"/>
          </p:nvPr>
        </p:nvSpPr>
        <p:spPr/>
        <p:txBody>
          <a:bodyPr/>
          <a:lstStyle/>
          <a:p>
            <a:fld id="{9171EC58-76B2-42AB-8039-3B8D55F9C6B1}" type="slidenum">
              <a:rPr lang="bg-BG" smtClean="0"/>
              <a:pPr/>
              <a:t>‹#›</a:t>
            </a:fld>
            <a:endParaRPr lang="bg-BG"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bg-B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837BD-10F4-4A24-AA32-EE04C85CE237}" type="datetimeFigureOut">
              <a:rPr lang="bg-BG" smtClean="0"/>
              <a:pPr/>
              <a:t>25.11.2016 г.</a:t>
            </a:fld>
            <a:endParaRPr lang="bg-BG"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1EC58-76B2-42AB-8039-3B8D55F9C6B1}" type="slidenum">
              <a:rPr lang="bg-BG" smtClean="0"/>
              <a:pPr/>
              <a:t>‹#›</a:t>
            </a:fld>
            <a:endParaRPr lang="bg-BG"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0.pn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1.png"/><Relationship Id="rId9"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oleObject" Target="../embeddings/oleObject7.bin"/><Relationship Id="rId4" Type="http://schemas.openxmlformats.org/officeDocument/2006/relationships/image" Target="../media/image1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oleObject" Target="../embeddings/oleObject8.bin"/><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oleObject" Target="../embeddings/oleObject10.bin"/><Relationship Id="rId3" Type="http://schemas.openxmlformats.org/officeDocument/2006/relationships/notesSlide" Target="../notesSlides/notesSlide2.xml"/><Relationship Id="rId7" Type="http://schemas.openxmlformats.org/officeDocument/2006/relationships/image" Target="../media/image21.png"/><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0.png"/><Relationship Id="rId11" Type="http://schemas.openxmlformats.org/officeDocument/2006/relationships/oleObject" Target="../embeddings/oleObject9.bin"/><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Картина 4"/>
          <p:cNvPicPr>
            <a:picLocks noChangeAspect="1" noChangeArrowheads="1"/>
          </p:cNvPicPr>
          <p:nvPr/>
        </p:nvPicPr>
        <p:blipFill>
          <a:blip r:embed="rId2"/>
          <a:srcRect/>
          <a:stretch>
            <a:fillRect/>
          </a:stretch>
        </p:blipFill>
        <p:spPr bwMode="auto">
          <a:xfrm>
            <a:off x="7786710" y="60260"/>
            <a:ext cx="1080000" cy="939848"/>
          </a:xfrm>
          <a:prstGeom prst="rect">
            <a:avLst/>
          </a:prstGeom>
          <a:noFill/>
        </p:spPr>
      </p:pic>
      <p:sp>
        <p:nvSpPr>
          <p:cNvPr id="26" name="TextBox 25"/>
          <p:cNvSpPr txBox="1"/>
          <p:nvPr/>
        </p:nvSpPr>
        <p:spPr>
          <a:xfrm>
            <a:off x="104034" y="6535148"/>
            <a:ext cx="396000" cy="180000"/>
          </a:xfrm>
          <a:prstGeom prst="roundRect">
            <a:avLst/>
          </a:prstGeom>
          <a:noFill/>
          <a:ln w="6350">
            <a:solidFill>
              <a:schemeClr val="tx1"/>
            </a:solidFill>
          </a:ln>
        </p:spPr>
        <p:txBody>
          <a:bodyPr wrap="square" rtlCol="0" anchor="ctr">
            <a:spAutoFit/>
          </a:bodyPr>
          <a:lstStyle/>
          <a:p>
            <a:pPr algn="ctr"/>
            <a:r>
              <a:rPr lang="bg-BG" sz="900" b="1" dirty="0" smtClean="0">
                <a:latin typeface="Arial" pitchFamily="34" charset="0"/>
                <a:cs typeface="Arial" pitchFamily="34" charset="0"/>
              </a:rPr>
              <a:t>16</a:t>
            </a:r>
            <a:endParaRPr lang="bg-BG" sz="900" b="1" dirty="0">
              <a:latin typeface="Arial" pitchFamily="34" charset="0"/>
              <a:cs typeface="Arial" pitchFamily="34" charset="0"/>
            </a:endParaRPr>
          </a:p>
        </p:txBody>
      </p:sp>
      <p:pic>
        <p:nvPicPr>
          <p:cNvPr id="1027" name="Picture 3" descr="C:\Users\user\Desktop\Picture1.jpg"/>
          <p:cNvPicPr>
            <a:picLocks noChangeAspect="1" noChangeArrowheads="1"/>
          </p:cNvPicPr>
          <p:nvPr/>
        </p:nvPicPr>
        <p:blipFill>
          <a:blip r:embed="rId3"/>
          <a:srcRect/>
          <a:stretch>
            <a:fillRect/>
          </a:stretch>
        </p:blipFill>
        <p:spPr bwMode="auto">
          <a:xfrm>
            <a:off x="214282" y="5572140"/>
            <a:ext cx="1304925" cy="731837"/>
          </a:xfrm>
          <a:prstGeom prst="rect">
            <a:avLst/>
          </a:prstGeom>
          <a:noFill/>
        </p:spPr>
      </p:pic>
      <p:pic>
        <p:nvPicPr>
          <p:cNvPr id="1029" name="Picture 5" descr="C:\Users\user\Desktop\Baby Swing + _name font_22.png"/>
          <p:cNvPicPr>
            <a:picLocks noChangeAspect="1" noChangeArrowheads="1"/>
          </p:cNvPicPr>
          <p:nvPr/>
        </p:nvPicPr>
        <p:blipFill>
          <a:blip r:embed="rId4" cstate="print"/>
          <a:srcRect/>
          <a:stretch>
            <a:fillRect/>
          </a:stretch>
        </p:blipFill>
        <p:spPr bwMode="auto">
          <a:xfrm>
            <a:off x="5506611" y="1140878"/>
            <a:ext cx="3060000" cy="645048"/>
          </a:xfrm>
          <a:prstGeom prst="rect">
            <a:avLst/>
          </a:prstGeom>
          <a:noFill/>
        </p:spPr>
      </p:pic>
      <p:pic>
        <p:nvPicPr>
          <p:cNvPr id="1032" name="Picture 8" descr="C:\Users\user\Desktop\008-babyswing+-grey_22.png"/>
          <p:cNvPicPr>
            <a:picLocks noChangeAspect="1" noChangeArrowheads="1"/>
          </p:cNvPicPr>
          <p:nvPr/>
        </p:nvPicPr>
        <p:blipFill>
          <a:blip r:embed="rId5" cstate="print"/>
          <a:srcRect/>
          <a:stretch>
            <a:fillRect/>
          </a:stretch>
        </p:blipFill>
        <p:spPr bwMode="auto">
          <a:xfrm>
            <a:off x="5812041" y="3001599"/>
            <a:ext cx="2449140" cy="2713417"/>
          </a:xfrm>
          <a:prstGeom prst="rect">
            <a:avLst/>
          </a:prstGeom>
          <a:noFill/>
        </p:spPr>
      </p:pic>
      <p:sp>
        <p:nvSpPr>
          <p:cNvPr id="29" name="TextBox 28"/>
          <p:cNvSpPr txBox="1"/>
          <p:nvPr/>
        </p:nvSpPr>
        <p:spPr>
          <a:xfrm>
            <a:off x="5056611" y="642918"/>
            <a:ext cx="3960000" cy="553998"/>
          </a:xfrm>
          <a:prstGeom prst="rect">
            <a:avLst/>
          </a:prstGeom>
          <a:noFill/>
        </p:spPr>
        <p:txBody>
          <a:bodyPr wrap="square" rtlCol="0">
            <a:spAutoFit/>
          </a:bodyPr>
          <a:lstStyle/>
          <a:p>
            <a:r>
              <a:rPr lang="en-US" sz="1000" dirty="0" smtClean="0">
                <a:latin typeface="Arial" pitchFamily="34" charset="0"/>
                <a:cs typeface="Arial" pitchFamily="34" charset="0"/>
              </a:rPr>
              <a:t>BG: </a:t>
            </a:r>
            <a:r>
              <a:rPr lang="bg-BG" sz="1000" dirty="0" smtClean="0">
                <a:latin typeface="Arial" pitchFamily="34" charset="0"/>
                <a:cs typeface="Arial" pitchFamily="34" charset="0"/>
              </a:rPr>
              <a:t>Инструкция за сглобяване и употреба на детска люлка</a:t>
            </a:r>
          </a:p>
          <a:p>
            <a:r>
              <a:rPr lang="en-US" sz="1000" dirty="0" smtClean="0">
                <a:latin typeface="Arial" pitchFamily="34" charset="0"/>
                <a:cs typeface="Arial" pitchFamily="34" charset="0"/>
              </a:rPr>
              <a:t>EN: Instruction manual for assembly and use of child’s swing</a:t>
            </a:r>
            <a:endParaRPr lang="bg-BG" sz="1000" dirty="0">
              <a:latin typeface="Arial" pitchFamily="34" charset="0"/>
              <a:cs typeface="Arial" pitchFamily="34" charset="0"/>
            </a:endParaRPr>
          </a:p>
        </p:txBody>
      </p:sp>
      <p:sp>
        <p:nvSpPr>
          <p:cNvPr id="30" name="TextBox 29"/>
          <p:cNvSpPr txBox="1"/>
          <p:nvPr/>
        </p:nvSpPr>
        <p:spPr>
          <a:xfrm>
            <a:off x="5056611" y="1743006"/>
            <a:ext cx="3960000" cy="400110"/>
          </a:xfrm>
          <a:prstGeom prst="rect">
            <a:avLst/>
          </a:prstGeom>
          <a:noFill/>
        </p:spPr>
        <p:txBody>
          <a:bodyPr wrap="square" rtlCol="0">
            <a:spAutoFit/>
          </a:bodyPr>
          <a:lstStyle/>
          <a:p>
            <a:pPr algn="ctr"/>
            <a:r>
              <a:rPr lang="bg-BG" sz="1000" dirty="0" err="1" smtClean="0">
                <a:latin typeface="Arial" pitchFamily="34" charset="0"/>
                <a:cs typeface="Arial" pitchFamily="34" charset="0"/>
              </a:rPr>
              <a:t>Артикулен</a:t>
            </a:r>
            <a:r>
              <a:rPr lang="bg-BG" sz="1000" dirty="0" smtClean="0">
                <a:latin typeface="Arial" pitchFamily="34" charset="0"/>
                <a:cs typeface="Arial" pitchFamily="34" charset="0"/>
              </a:rPr>
              <a:t> номер: </a:t>
            </a:r>
            <a:r>
              <a:rPr lang="en-US" sz="1000" dirty="0" smtClean="0">
                <a:latin typeface="Arial" pitchFamily="34" charset="0"/>
                <a:cs typeface="Arial" pitchFamily="34" charset="0"/>
              </a:rPr>
              <a:t>TY0081A </a:t>
            </a:r>
          </a:p>
          <a:p>
            <a:pPr algn="ctr"/>
            <a:r>
              <a:rPr lang="en-US" sz="1000" dirty="0" smtClean="0">
                <a:latin typeface="Arial" pitchFamily="34" charset="0"/>
                <a:cs typeface="Arial" pitchFamily="34" charset="0"/>
              </a:rPr>
              <a:t>Item No. TY0081A</a:t>
            </a:r>
            <a:endParaRPr lang="bg-BG" sz="1000" dirty="0">
              <a:latin typeface="Arial" pitchFamily="34" charset="0"/>
              <a:cs typeface="Arial" pitchFamily="34" charset="0"/>
            </a:endParaRPr>
          </a:p>
        </p:txBody>
      </p:sp>
      <p:sp>
        <p:nvSpPr>
          <p:cNvPr id="31" name="TextBox 30"/>
          <p:cNvSpPr txBox="1"/>
          <p:nvPr/>
        </p:nvSpPr>
        <p:spPr>
          <a:xfrm>
            <a:off x="5056611" y="2221048"/>
            <a:ext cx="3960000" cy="400110"/>
          </a:xfrm>
          <a:prstGeom prst="rect">
            <a:avLst/>
          </a:prstGeom>
          <a:noFill/>
        </p:spPr>
        <p:txBody>
          <a:bodyPr wrap="square" rtlCol="0">
            <a:spAutoFit/>
          </a:bodyPr>
          <a:lstStyle/>
          <a:p>
            <a:pPr lvl="0" algn="ctr" eaLnBrk="0" fontAlgn="base" hangingPunct="0">
              <a:spcBef>
                <a:spcPct val="0"/>
              </a:spcBef>
              <a:spcAft>
                <a:spcPct val="0"/>
              </a:spcAft>
              <a:tabLst>
                <a:tab pos="685800" algn="l"/>
                <a:tab pos="5972175" algn="r"/>
              </a:tabLst>
            </a:pPr>
            <a:r>
              <a:rPr lang="bg-BG" sz="1000" dirty="0" smtClean="0">
                <a:latin typeface="Arial" pitchFamily="34" charset="0"/>
                <a:cs typeface="Arial" pitchFamily="34" charset="0"/>
              </a:rPr>
              <a:t>Подходящо за деца от 0 до 6 месеца и с тегло до </a:t>
            </a:r>
            <a:r>
              <a:rPr lang="en-US" sz="1000" dirty="0" smtClean="0">
                <a:latin typeface="Arial" pitchFamily="34" charset="0"/>
                <a:cs typeface="Arial" pitchFamily="34" charset="0"/>
              </a:rPr>
              <a:t>9</a:t>
            </a:r>
            <a:r>
              <a:rPr lang="bg-BG" sz="1000" dirty="0" smtClean="0">
                <a:latin typeface="Arial" pitchFamily="34" charset="0"/>
                <a:cs typeface="Arial" pitchFamily="34" charset="0"/>
              </a:rPr>
              <a:t> кг.</a:t>
            </a:r>
            <a:endParaRPr lang="en-US" sz="1000" dirty="0" smtClean="0">
              <a:latin typeface="Arial" pitchFamily="34" charset="0"/>
              <a:cs typeface="Arial" pitchFamily="34" charset="0"/>
            </a:endParaRPr>
          </a:p>
          <a:p>
            <a:pPr lvl="0" algn="ctr" eaLnBrk="0" fontAlgn="base" hangingPunct="0">
              <a:spcBef>
                <a:spcPct val="0"/>
              </a:spcBef>
              <a:spcAft>
                <a:spcPct val="0"/>
              </a:spcAft>
              <a:tabLst>
                <a:tab pos="685800" algn="l"/>
                <a:tab pos="5972175" algn="r"/>
              </a:tabLst>
            </a:pPr>
            <a:r>
              <a:rPr lang="en-US" sz="1000" dirty="0" smtClean="0">
                <a:latin typeface="Arial" pitchFamily="34" charset="0"/>
                <a:cs typeface="Arial" pitchFamily="34" charset="0"/>
              </a:rPr>
              <a:t>Suitable for children from 0 to 6 months and weighting up to 9 kg</a:t>
            </a:r>
            <a:endParaRPr lang="bg-BG" sz="1000" dirty="0" smtClean="0">
              <a:latin typeface="Arial" pitchFamily="34" charset="0"/>
              <a:cs typeface="Arial" pitchFamily="34" charset="0"/>
            </a:endParaRPr>
          </a:p>
        </p:txBody>
      </p:sp>
      <p:sp>
        <p:nvSpPr>
          <p:cNvPr id="32" name="TextBox 31"/>
          <p:cNvSpPr txBox="1"/>
          <p:nvPr/>
        </p:nvSpPr>
        <p:spPr>
          <a:xfrm>
            <a:off x="5056611" y="5577504"/>
            <a:ext cx="3960000" cy="923330"/>
          </a:xfrm>
          <a:prstGeom prst="rect">
            <a:avLst/>
          </a:prstGeom>
          <a:noFill/>
        </p:spPr>
        <p:txBody>
          <a:bodyPr wrap="square" rtlCol="0">
            <a:spAutoFit/>
          </a:bodyPr>
          <a:lstStyle/>
          <a:p>
            <a:pPr algn="ctr"/>
            <a:r>
              <a:rPr lang="bg-BG" sz="900" dirty="0" smtClean="0">
                <a:latin typeface="Arial" pitchFamily="34" charset="0"/>
                <a:cs typeface="Arial" pitchFamily="34" charset="0"/>
              </a:rPr>
              <a:t>Моля, прочетете внимателно тази инструкция преди употребата на продукта, за да осигурите правилното му използване и ги запазете в случай на бъдещи справки.</a:t>
            </a:r>
            <a:endParaRPr lang="en-US" sz="900" dirty="0" smtClean="0">
              <a:latin typeface="Arial" pitchFamily="34" charset="0"/>
              <a:cs typeface="Arial" pitchFamily="34" charset="0"/>
            </a:endParaRPr>
          </a:p>
          <a:p>
            <a:pPr algn="ctr"/>
            <a:endParaRPr lang="en-US" sz="900" dirty="0" smtClean="0">
              <a:latin typeface="Arial" pitchFamily="34" charset="0"/>
              <a:cs typeface="Arial" pitchFamily="34" charset="0"/>
            </a:endParaRPr>
          </a:p>
          <a:p>
            <a:pPr algn="ctr"/>
            <a:r>
              <a:rPr lang="en-US" sz="900" dirty="0" smtClean="0">
                <a:latin typeface="Arial" pitchFamily="34" charset="0"/>
                <a:cs typeface="Arial" pitchFamily="34" charset="0"/>
              </a:rPr>
              <a:t>Please, read this instruction carefully before initial usage of the product, to ensure its correct use. Keep this manual for future reference.</a:t>
            </a:r>
            <a:endParaRPr lang="bg-BG" sz="900" dirty="0" smtClean="0">
              <a:latin typeface="Arial" pitchFamily="34" charset="0"/>
              <a:cs typeface="Arial" pitchFamily="34" charset="0"/>
            </a:endParaRPr>
          </a:p>
        </p:txBody>
      </p:sp>
      <p:graphicFrame>
        <p:nvGraphicFramePr>
          <p:cNvPr id="34" name="Table 33"/>
          <p:cNvGraphicFramePr>
            <a:graphicFrameLocks noGrp="1"/>
          </p:cNvGraphicFramePr>
          <p:nvPr/>
        </p:nvGraphicFramePr>
        <p:xfrm>
          <a:off x="135720" y="924979"/>
          <a:ext cx="3912428" cy="2152826"/>
        </p:xfrm>
        <a:graphic>
          <a:graphicData uri="http://schemas.openxmlformats.org/drawingml/2006/table">
            <a:tbl>
              <a:tblPr firstRow="1" bandRow="1">
                <a:tableStyleId>{5940675A-B579-460E-94D1-54222C63F5DA}</a:tableStyleId>
              </a:tblPr>
              <a:tblGrid>
                <a:gridCol w="569510"/>
                <a:gridCol w="1337167"/>
                <a:gridCol w="2005751"/>
              </a:tblGrid>
              <a:tr h="199319">
                <a:tc>
                  <a:txBody>
                    <a:bodyPr/>
                    <a:lstStyle/>
                    <a:p>
                      <a:r>
                        <a:rPr lang="en-US" sz="800" dirty="0" smtClean="0">
                          <a:latin typeface="Arial" pitchFamily="34" charset="0"/>
                          <a:cs typeface="Arial" pitchFamily="34" charset="0"/>
                        </a:rPr>
                        <a:t>Number</a:t>
                      </a:r>
                      <a:endParaRPr lang="bg-BG" sz="800" dirty="0">
                        <a:latin typeface="Arial" pitchFamily="34" charset="0"/>
                        <a:cs typeface="Arial" pitchFamily="34" charset="0"/>
                      </a:endParaRPr>
                    </a:p>
                  </a:txBody>
                  <a:tcPr/>
                </a:tc>
                <a:tc>
                  <a:txBody>
                    <a:bodyPr/>
                    <a:lstStyle/>
                    <a:p>
                      <a:r>
                        <a:rPr lang="en-US" sz="800" dirty="0" smtClean="0">
                          <a:latin typeface="Arial" pitchFamily="34" charset="0"/>
                          <a:cs typeface="Arial" pitchFamily="34" charset="0"/>
                        </a:rPr>
                        <a:t>Possible problems</a:t>
                      </a:r>
                      <a:endParaRPr lang="bg-BG" sz="800" dirty="0">
                        <a:latin typeface="Arial" pitchFamily="34" charset="0"/>
                        <a:cs typeface="Arial" pitchFamily="34" charset="0"/>
                      </a:endParaRPr>
                    </a:p>
                  </a:txBody>
                  <a:tcPr/>
                </a:tc>
                <a:tc>
                  <a:txBody>
                    <a:bodyPr/>
                    <a:lstStyle/>
                    <a:p>
                      <a:r>
                        <a:rPr lang="en-US" sz="800" dirty="0" smtClean="0">
                          <a:latin typeface="Arial" pitchFamily="34" charset="0"/>
                          <a:cs typeface="Arial" pitchFamily="34" charset="0"/>
                        </a:rPr>
                        <a:t>Solutions</a:t>
                      </a:r>
                      <a:endParaRPr lang="bg-BG" sz="800" dirty="0">
                        <a:latin typeface="Arial" pitchFamily="34" charset="0"/>
                        <a:cs typeface="Arial" pitchFamily="34" charset="0"/>
                      </a:endParaRPr>
                    </a:p>
                  </a:txBody>
                  <a:tcPr/>
                </a:tc>
              </a:tr>
              <a:tr h="332479">
                <a:tc>
                  <a:txBody>
                    <a:bodyPr/>
                    <a:lstStyle/>
                    <a:p>
                      <a:r>
                        <a:rPr lang="bg-BG" sz="800" dirty="0" smtClean="0">
                          <a:latin typeface="Arial" pitchFamily="34" charset="0"/>
                          <a:cs typeface="Arial" pitchFamily="34" charset="0"/>
                        </a:rPr>
                        <a:t>1</a:t>
                      </a:r>
                      <a:endParaRPr lang="bg-BG" sz="800" dirty="0">
                        <a:latin typeface="Arial" pitchFamily="34" charset="0"/>
                        <a:cs typeface="Arial" pitchFamily="34" charset="0"/>
                      </a:endParaRPr>
                    </a:p>
                  </a:txBody>
                  <a:tcPr/>
                </a:tc>
                <a:tc>
                  <a:txBody>
                    <a:bodyPr/>
                    <a:lstStyle/>
                    <a:p>
                      <a:r>
                        <a:rPr lang="en-US" sz="800" kern="1200" dirty="0" smtClean="0">
                          <a:solidFill>
                            <a:schemeClr val="tx1"/>
                          </a:solidFill>
                          <a:latin typeface="Arial" pitchFamily="34" charset="0"/>
                          <a:ea typeface="+mn-ea"/>
                          <a:cs typeface="Arial" pitchFamily="34" charset="0"/>
                        </a:rPr>
                        <a:t>The music or swing device does</a:t>
                      </a:r>
                      <a:r>
                        <a:rPr lang="en-US" sz="800" kern="1200" baseline="0" dirty="0" smtClean="0">
                          <a:solidFill>
                            <a:schemeClr val="tx1"/>
                          </a:solidFill>
                          <a:latin typeface="Arial" pitchFamily="34" charset="0"/>
                          <a:ea typeface="+mn-ea"/>
                          <a:cs typeface="Arial" pitchFamily="34" charset="0"/>
                        </a:rPr>
                        <a:t> not work</a:t>
                      </a:r>
                      <a:endParaRPr lang="bg-BG" sz="800" dirty="0">
                        <a:latin typeface="Arial" pitchFamily="34" charset="0"/>
                        <a:cs typeface="Arial" pitchFamily="34" charset="0"/>
                      </a:endParaRPr>
                    </a:p>
                  </a:txBody>
                  <a:tcPr/>
                </a:tc>
                <a:tc>
                  <a:txBody>
                    <a:bodyPr/>
                    <a:lstStyle/>
                    <a:p>
                      <a:r>
                        <a:rPr lang="en-US" sz="800" kern="1200" dirty="0" smtClean="0">
                          <a:solidFill>
                            <a:schemeClr val="tx1"/>
                          </a:solidFill>
                          <a:latin typeface="Arial" pitchFamily="34" charset="0"/>
                          <a:ea typeface="+mn-ea"/>
                          <a:cs typeface="Arial" pitchFamily="34" charset="0"/>
                        </a:rPr>
                        <a:t>May be the batteries</a:t>
                      </a:r>
                      <a:r>
                        <a:rPr lang="en-US" sz="800" kern="1200" baseline="0" dirty="0" smtClean="0">
                          <a:solidFill>
                            <a:schemeClr val="tx1"/>
                          </a:solidFill>
                          <a:latin typeface="Arial" pitchFamily="34" charset="0"/>
                          <a:ea typeface="+mn-ea"/>
                          <a:cs typeface="Arial" pitchFamily="34" charset="0"/>
                        </a:rPr>
                        <a:t> are discharged or the assembly is </a:t>
                      </a:r>
                      <a:r>
                        <a:rPr lang="en-US" sz="800" kern="1200" dirty="0" smtClean="0">
                          <a:solidFill>
                            <a:schemeClr val="tx1"/>
                          </a:solidFill>
                          <a:latin typeface="Arial" pitchFamily="34" charset="0"/>
                          <a:ea typeface="+mn-ea"/>
                          <a:cs typeface="Arial" pitchFamily="34" charset="0"/>
                        </a:rPr>
                        <a:t>not proper</a:t>
                      </a:r>
                      <a:endParaRPr lang="bg-BG" sz="800" dirty="0">
                        <a:latin typeface="Arial" pitchFamily="34" charset="0"/>
                        <a:cs typeface="Arial" pitchFamily="34" charset="0"/>
                      </a:endParaRPr>
                    </a:p>
                  </a:txBody>
                  <a:tcPr/>
                </a:tc>
              </a:tr>
              <a:tr h="425210">
                <a:tc>
                  <a:txBody>
                    <a:bodyPr/>
                    <a:lstStyle/>
                    <a:p>
                      <a:r>
                        <a:rPr lang="bg-BG" sz="800" dirty="0" smtClean="0">
                          <a:latin typeface="Arial" pitchFamily="34" charset="0"/>
                          <a:cs typeface="Arial" pitchFamily="34" charset="0"/>
                        </a:rPr>
                        <a:t>2</a:t>
                      </a:r>
                      <a:endParaRPr lang="bg-BG" sz="800" dirty="0">
                        <a:latin typeface="Arial" pitchFamily="34" charset="0"/>
                        <a:cs typeface="Arial" pitchFamily="34" charset="0"/>
                      </a:endParaRPr>
                    </a:p>
                  </a:txBody>
                  <a:tcPr/>
                </a:tc>
                <a:tc>
                  <a:txBody>
                    <a:bodyPr/>
                    <a:lstStyle/>
                    <a:p>
                      <a:r>
                        <a:rPr lang="en-US" sz="800" kern="1200" dirty="0" smtClean="0">
                          <a:solidFill>
                            <a:schemeClr val="tx1"/>
                          </a:solidFill>
                          <a:latin typeface="Arial" pitchFamily="34" charset="0"/>
                          <a:ea typeface="+mn-ea"/>
                          <a:cs typeface="Arial" pitchFamily="34" charset="0"/>
                        </a:rPr>
                        <a:t>No functions are activated when switching</a:t>
                      </a:r>
                      <a:r>
                        <a:rPr lang="en-US" sz="800" kern="1200" baseline="0" dirty="0" smtClean="0">
                          <a:solidFill>
                            <a:schemeClr val="tx1"/>
                          </a:solidFill>
                          <a:latin typeface="Arial" pitchFamily="34" charset="0"/>
                          <a:ea typeface="+mn-ea"/>
                          <a:cs typeface="Arial" pitchFamily="34" charset="0"/>
                        </a:rPr>
                        <a:t> on</a:t>
                      </a:r>
                      <a:endParaRPr lang="bg-BG" sz="800" dirty="0">
                        <a:latin typeface="Arial" pitchFamily="34" charset="0"/>
                        <a:cs typeface="Arial" pitchFamily="34" charset="0"/>
                      </a:endParaRPr>
                    </a:p>
                  </a:txBody>
                  <a:tcPr/>
                </a:tc>
                <a:tc>
                  <a:txBody>
                    <a:bodyPr/>
                    <a:lstStyle/>
                    <a:p>
                      <a:r>
                        <a:rPr lang="en-US" sz="800" kern="1200" dirty="0" smtClean="0">
                          <a:solidFill>
                            <a:schemeClr val="tx1"/>
                          </a:solidFill>
                          <a:latin typeface="Arial" pitchFamily="34" charset="0"/>
                          <a:ea typeface="+mn-ea"/>
                          <a:cs typeface="Arial" pitchFamily="34" charset="0"/>
                        </a:rPr>
                        <a:t>Check whether you have placed the batteries</a:t>
                      </a:r>
                      <a:r>
                        <a:rPr lang="en-US" sz="800" kern="1200" baseline="0" dirty="0" smtClean="0">
                          <a:solidFill>
                            <a:schemeClr val="tx1"/>
                          </a:solidFill>
                          <a:latin typeface="Arial" pitchFamily="34" charset="0"/>
                          <a:ea typeface="+mn-ea"/>
                          <a:cs typeface="Arial" pitchFamily="34" charset="0"/>
                        </a:rPr>
                        <a:t> correctly</a:t>
                      </a:r>
                      <a:endParaRPr lang="bg-BG" sz="800" dirty="0">
                        <a:latin typeface="Arial" pitchFamily="34" charset="0"/>
                        <a:cs typeface="Arial" pitchFamily="34" charset="0"/>
                      </a:endParaRPr>
                    </a:p>
                  </a:txBody>
                  <a:tcPr/>
                </a:tc>
              </a:tr>
              <a:tr h="425210">
                <a:tc>
                  <a:txBody>
                    <a:bodyPr/>
                    <a:lstStyle/>
                    <a:p>
                      <a:r>
                        <a:rPr lang="bg-BG" sz="800" dirty="0" smtClean="0">
                          <a:latin typeface="Arial" pitchFamily="34" charset="0"/>
                          <a:cs typeface="Arial" pitchFamily="34" charset="0"/>
                        </a:rPr>
                        <a:t>3</a:t>
                      </a:r>
                      <a:endParaRPr lang="bg-BG" sz="800" dirty="0">
                        <a:latin typeface="Arial" pitchFamily="34" charset="0"/>
                        <a:cs typeface="Arial" pitchFamily="34" charset="0"/>
                      </a:endParaRPr>
                    </a:p>
                  </a:txBody>
                  <a:tcPr/>
                </a:tc>
                <a:tc>
                  <a:txBody>
                    <a:bodyPr/>
                    <a:lstStyle/>
                    <a:p>
                      <a:r>
                        <a:rPr lang="en-US" sz="800" kern="1200" dirty="0" smtClean="0">
                          <a:solidFill>
                            <a:schemeClr val="tx1"/>
                          </a:solidFill>
                          <a:latin typeface="Arial" pitchFamily="34" charset="0"/>
                          <a:ea typeface="+mn-ea"/>
                          <a:cs typeface="Arial" pitchFamily="34" charset="0"/>
                        </a:rPr>
                        <a:t>When the button is pressed – an alarm will sound</a:t>
                      </a:r>
                      <a:endParaRPr lang="bg-BG" sz="800" dirty="0">
                        <a:latin typeface="Arial" pitchFamily="34" charset="0"/>
                        <a:cs typeface="Arial" pitchFamily="34" charset="0"/>
                      </a:endParaRPr>
                    </a:p>
                  </a:txBody>
                  <a:tcPr/>
                </a:tc>
                <a:tc>
                  <a:txBody>
                    <a:bodyPr/>
                    <a:lstStyle/>
                    <a:p>
                      <a:r>
                        <a:rPr lang="en-US" sz="800" kern="1200" dirty="0" smtClean="0">
                          <a:solidFill>
                            <a:schemeClr val="tx1"/>
                          </a:solidFill>
                          <a:latin typeface="Arial" pitchFamily="34" charset="0"/>
                          <a:ea typeface="+mn-ea"/>
                          <a:cs typeface="Arial" pitchFamily="34" charset="0"/>
                        </a:rPr>
                        <a:t>Discharged</a:t>
                      </a:r>
                      <a:r>
                        <a:rPr lang="en-US" sz="800" kern="1200" baseline="0" dirty="0" smtClean="0">
                          <a:solidFill>
                            <a:schemeClr val="tx1"/>
                          </a:solidFill>
                          <a:latin typeface="Arial" pitchFamily="34" charset="0"/>
                          <a:ea typeface="+mn-ea"/>
                          <a:cs typeface="Arial" pitchFamily="34" charset="0"/>
                        </a:rPr>
                        <a:t> battery</a:t>
                      </a:r>
                      <a:r>
                        <a:rPr lang="bg-BG" sz="800" kern="1200" dirty="0" smtClean="0">
                          <a:solidFill>
                            <a:schemeClr val="tx1"/>
                          </a:solidFill>
                          <a:latin typeface="Arial" pitchFamily="34" charset="0"/>
                          <a:ea typeface="+mn-ea"/>
                          <a:cs typeface="Arial" pitchFamily="34" charset="0"/>
                        </a:rPr>
                        <a:t>, </a:t>
                      </a:r>
                      <a:r>
                        <a:rPr lang="en-US" sz="800" kern="1200" dirty="0" smtClean="0">
                          <a:solidFill>
                            <a:schemeClr val="tx1"/>
                          </a:solidFill>
                          <a:latin typeface="Arial" pitchFamily="34" charset="0"/>
                          <a:ea typeface="+mn-ea"/>
                          <a:cs typeface="Arial" pitchFamily="34" charset="0"/>
                        </a:rPr>
                        <a:t>replace it</a:t>
                      </a:r>
                      <a:endParaRPr lang="bg-BG" sz="800" dirty="0">
                        <a:latin typeface="Arial" pitchFamily="34" charset="0"/>
                        <a:cs typeface="Arial" pitchFamily="34" charset="0"/>
                      </a:endParaRPr>
                    </a:p>
                  </a:txBody>
                  <a:tcPr/>
                </a:tc>
              </a:tr>
              <a:tr h="344893">
                <a:tc>
                  <a:txBody>
                    <a:bodyPr/>
                    <a:lstStyle/>
                    <a:p>
                      <a:r>
                        <a:rPr lang="bg-BG" sz="800" dirty="0" smtClean="0">
                          <a:latin typeface="Arial" pitchFamily="34" charset="0"/>
                          <a:cs typeface="Arial" pitchFamily="34" charset="0"/>
                        </a:rPr>
                        <a:t>4</a:t>
                      </a:r>
                      <a:endParaRPr lang="bg-BG" sz="800" dirty="0">
                        <a:latin typeface="Arial" pitchFamily="34" charset="0"/>
                        <a:cs typeface="Arial" pitchFamily="34" charset="0"/>
                      </a:endParaRPr>
                    </a:p>
                  </a:txBody>
                  <a:tcPr/>
                </a:tc>
                <a:tc>
                  <a:txBody>
                    <a:bodyPr/>
                    <a:lstStyle/>
                    <a:p>
                      <a:r>
                        <a:rPr lang="en-US" sz="800" kern="1200" dirty="0" smtClean="0">
                          <a:solidFill>
                            <a:schemeClr val="tx1"/>
                          </a:solidFill>
                          <a:latin typeface="Arial" pitchFamily="34" charset="0"/>
                          <a:ea typeface="+mn-ea"/>
                          <a:cs typeface="Arial" pitchFamily="34" charset="0"/>
                        </a:rPr>
                        <a:t>Shakes seriously</a:t>
                      </a:r>
                      <a:endParaRPr lang="bg-BG" sz="800" dirty="0">
                        <a:latin typeface="Arial" pitchFamily="34" charset="0"/>
                        <a:cs typeface="Arial" pitchFamily="34" charset="0"/>
                      </a:endParaRPr>
                    </a:p>
                  </a:txBody>
                  <a:tcPr/>
                </a:tc>
                <a:tc>
                  <a:txBody>
                    <a:bodyPr/>
                    <a:lstStyle/>
                    <a:p>
                      <a:r>
                        <a:rPr lang="en-US" sz="800" kern="1200" dirty="0" smtClean="0">
                          <a:solidFill>
                            <a:schemeClr val="tx1"/>
                          </a:solidFill>
                          <a:latin typeface="Arial" pitchFamily="34" charset="0"/>
                          <a:ea typeface="+mn-ea"/>
                          <a:cs typeface="Arial" pitchFamily="34" charset="0"/>
                        </a:rPr>
                        <a:t>Check whether the frame is secured in the correct position</a:t>
                      </a:r>
                      <a:endParaRPr lang="bg-BG" sz="800" dirty="0">
                        <a:latin typeface="Arial" pitchFamily="34" charset="0"/>
                        <a:cs typeface="Arial" pitchFamily="34" charset="0"/>
                      </a:endParaRPr>
                    </a:p>
                  </a:txBody>
                  <a:tcPr/>
                </a:tc>
              </a:tr>
              <a:tr h="344893">
                <a:tc>
                  <a:txBody>
                    <a:bodyPr/>
                    <a:lstStyle/>
                    <a:p>
                      <a:r>
                        <a:rPr lang="bg-BG" sz="800" dirty="0" smtClean="0">
                          <a:latin typeface="Arial" pitchFamily="34" charset="0"/>
                          <a:cs typeface="Arial" pitchFamily="34" charset="0"/>
                        </a:rPr>
                        <a:t>5</a:t>
                      </a:r>
                      <a:endParaRPr lang="bg-BG" sz="800" dirty="0">
                        <a:latin typeface="Arial" pitchFamily="34" charset="0"/>
                        <a:cs typeface="Arial" pitchFamily="34" charset="0"/>
                      </a:endParaRPr>
                    </a:p>
                  </a:txBody>
                  <a:tcPr/>
                </a:tc>
                <a:tc>
                  <a:txBody>
                    <a:bodyPr/>
                    <a:lstStyle/>
                    <a:p>
                      <a:r>
                        <a:rPr lang="en-US" sz="800" kern="1200" dirty="0" smtClean="0">
                          <a:solidFill>
                            <a:schemeClr val="tx1"/>
                          </a:solidFill>
                          <a:latin typeface="Arial" pitchFamily="34" charset="0"/>
                          <a:ea typeface="+mn-ea"/>
                          <a:cs typeface="Arial" pitchFamily="34" charset="0"/>
                        </a:rPr>
                        <a:t>Stored</a:t>
                      </a:r>
                      <a:r>
                        <a:rPr lang="en-US" sz="800" kern="1200" baseline="0" dirty="0" smtClean="0">
                          <a:solidFill>
                            <a:schemeClr val="tx1"/>
                          </a:solidFill>
                          <a:latin typeface="Arial" pitchFamily="34" charset="0"/>
                          <a:ea typeface="+mn-ea"/>
                          <a:cs typeface="Arial" pitchFamily="34" charset="0"/>
                        </a:rPr>
                        <a:t> for a long time</a:t>
                      </a:r>
                      <a:endParaRPr lang="bg-BG" sz="800" dirty="0">
                        <a:latin typeface="Arial" pitchFamily="34" charset="0"/>
                        <a:cs typeface="Arial" pitchFamily="34" charset="0"/>
                      </a:endParaRPr>
                    </a:p>
                  </a:txBody>
                  <a:tcPr/>
                </a:tc>
                <a:tc>
                  <a:txBody>
                    <a:bodyPr/>
                    <a:lstStyle/>
                    <a:p>
                      <a:r>
                        <a:rPr lang="en-US" sz="800" kern="1200" dirty="0" smtClean="0">
                          <a:solidFill>
                            <a:schemeClr val="tx1"/>
                          </a:solidFill>
                          <a:latin typeface="Arial" pitchFamily="34" charset="0"/>
                          <a:ea typeface="+mn-ea"/>
                          <a:cs typeface="Arial" pitchFamily="34" charset="0"/>
                        </a:rPr>
                        <a:t>Remove the battery</a:t>
                      </a:r>
                      <a:endParaRPr lang="bg-BG" sz="800" dirty="0">
                        <a:latin typeface="Arial" pitchFamily="34" charset="0"/>
                        <a:cs typeface="Arial" pitchFamily="34" charset="0"/>
                      </a:endParaRPr>
                    </a:p>
                  </a:txBody>
                  <a:tcPr/>
                </a:tc>
              </a:tr>
            </a:tbl>
          </a:graphicData>
        </a:graphic>
      </p:graphicFrame>
      <p:sp>
        <p:nvSpPr>
          <p:cNvPr id="35" name="TextBox 34"/>
          <p:cNvSpPr txBox="1"/>
          <p:nvPr/>
        </p:nvSpPr>
        <p:spPr>
          <a:xfrm>
            <a:off x="71406" y="3282735"/>
            <a:ext cx="4071934" cy="646331"/>
          </a:xfrm>
          <a:prstGeom prst="rect">
            <a:avLst/>
          </a:prstGeom>
          <a:noFill/>
        </p:spPr>
        <p:txBody>
          <a:bodyPr wrap="square" rtlCol="0">
            <a:spAutoFit/>
          </a:bodyPr>
          <a:lstStyle/>
          <a:p>
            <a:pPr algn="ctr"/>
            <a:r>
              <a:rPr lang="en-US" sz="900" dirty="0" smtClean="0">
                <a:latin typeface="Arial" pitchFamily="34" charset="0"/>
                <a:cs typeface="Arial" pitchFamily="34" charset="0"/>
              </a:rPr>
              <a:t> Importer</a:t>
            </a:r>
            <a:r>
              <a:rPr lang="bg-BG" sz="900" dirty="0" smtClean="0">
                <a:latin typeface="Arial" pitchFamily="34" charset="0"/>
                <a:cs typeface="Arial" pitchFamily="34" charset="0"/>
              </a:rPr>
              <a:t>: </a:t>
            </a:r>
            <a:r>
              <a:rPr lang="en-US" sz="900" dirty="0" err="1" smtClean="0">
                <a:latin typeface="Arial" pitchFamily="34" charset="0"/>
                <a:cs typeface="Arial" pitchFamily="34" charset="0"/>
              </a:rPr>
              <a:t>Moni</a:t>
            </a:r>
            <a:r>
              <a:rPr lang="en-US" sz="900" dirty="0" smtClean="0">
                <a:latin typeface="Arial" pitchFamily="34" charset="0"/>
                <a:cs typeface="Arial" pitchFamily="34" charset="0"/>
              </a:rPr>
              <a:t> Trade Ltd</a:t>
            </a:r>
            <a:endParaRPr lang="bg-BG" sz="900" dirty="0" smtClean="0">
              <a:latin typeface="Arial" pitchFamily="34" charset="0"/>
              <a:cs typeface="Arial" pitchFamily="34" charset="0"/>
            </a:endParaRPr>
          </a:p>
          <a:p>
            <a:pPr algn="ctr"/>
            <a:r>
              <a:rPr lang="en-US" sz="900" dirty="0" smtClean="0">
                <a:latin typeface="Arial" pitchFamily="34" charset="0"/>
                <a:cs typeface="Arial" pitchFamily="34" charset="0"/>
              </a:rPr>
              <a:t>Address</a:t>
            </a:r>
            <a:r>
              <a:rPr lang="bg-BG" sz="900" dirty="0" smtClean="0">
                <a:latin typeface="Arial" pitchFamily="34" charset="0"/>
                <a:cs typeface="Arial" pitchFamily="34" charset="0"/>
              </a:rPr>
              <a:t>: </a:t>
            </a:r>
            <a:r>
              <a:rPr lang="en-US" sz="900" dirty="0" smtClean="0">
                <a:latin typeface="Arial" pitchFamily="34" charset="0"/>
                <a:cs typeface="Arial" pitchFamily="34" charset="0"/>
              </a:rPr>
              <a:t>Bulgaria</a:t>
            </a:r>
            <a:r>
              <a:rPr lang="bg-BG" sz="900" dirty="0" smtClean="0">
                <a:latin typeface="Arial" pitchFamily="34" charset="0"/>
                <a:cs typeface="Arial" pitchFamily="34" charset="0"/>
              </a:rPr>
              <a:t>, </a:t>
            </a:r>
            <a:r>
              <a:rPr lang="en-US" sz="900" dirty="0" smtClean="0">
                <a:latin typeface="Arial" pitchFamily="34" charset="0"/>
                <a:cs typeface="Arial" pitchFamily="34" charset="0"/>
              </a:rPr>
              <a:t>Sofia</a:t>
            </a:r>
            <a:endParaRPr lang="bg-BG" sz="900" dirty="0" smtClean="0">
              <a:latin typeface="Arial" pitchFamily="34" charset="0"/>
              <a:cs typeface="Arial" pitchFamily="34" charset="0"/>
            </a:endParaRPr>
          </a:p>
          <a:p>
            <a:pPr algn="ctr"/>
            <a:r>
              <a:rPr lang="en-US" sz="900" dirty="0" err="1" smtClean="0">
                <a:latin typeface="Arial" pitchFamily="34" charset="0"/>
                <a:cs typeface="Arial" pitchFamily="34" charset="0"/>
              </a:rPr>
              <a:t>Trebich</a:t>
            </a:r>
            <a:r>
              <a:rPr lang="en-US" sz="900" dirty="0" smtClean="0">
                <a:latin typeface="Arial" pitchFamily="34" charset="0"/>
                <a:cs typeface="Arial" pitchFamily="34" charset="0"/>
              </a:rPr>
              <a:t> quarter</a:t>
            </a:r>
            <a:r>
              <a:rPr lang="bg-BG" sz="900" dirty="0" smtClean="0">
                <a:latin typeface="Arial" pitchFamily="34" charset="0"/>
                <a:cs typeface="Arial" pitchFamily="34" charset="0"/>
              </a:rPr>
              <a:t>, </a:t>
            </a:r>
            <a:r>
              <a:rPr lang="en-US" sz="900" dirty="0" err="1" smtClean="0">
                <a:latin typeface="Arial" pitchFamily="34" charset="0"/>
                <a:cs typeface="Arial" pitchFamily="34" charset="0"/>
              </a:rPr>
              <a:t>Stopanski</a:t>
            </a:r>
            <a:r>
              <a:rPr lang="en-US" sz="900" dirty="0" smtClean="0">
                <a:latin typeface="Arial" pitchFamily="34" charset="0"/>
                <a:cs typeface="Arial" pitchFamily="34" charset="0"/>
              </a:rPr>
              <a:t> </a:t>
            </a:r>
            <a:r>
              <a:rPr lang="en-US" sz="900" dirty="0" err="1" smtClean="0">
                <a:latin typeface="Arial" pitchFamily="34" charset="0"/>
                <a:cs typeface="Arial" pitchFamily="34" charset="0"/>
              </a:rPr>
              <a:t>dvor</a:t>
            </a:r>
            <a:endParaRPr lang="bg-BG" sz="900" dirty="0" smtClean="0">
              <a:latin typeface="Arial" pitchFamily="34" charset="0"/>
              <a:cs typeface="Arial" pitchFamily="34" charset="0"/>
            </a:endParaRPr>
          </a:p>
          <a:p>
            <a:pPr algn="ctr"/>
            <a:r>
              <a:rPr lang="en-US" sz="900" dirty="0" smtClean="0">
                <a:latin typeface="Arial" pitchFamily="34" charset="0"/>
                <a:cs typeface="Arial" pitchFamily="34" charset="0"/>
              </a:rPr>
              <a:t>Tel</a:t>
            </a:r>
            <a:r>
              <a:rPr lang="bg-BG" sz="900" dirty="0" smtClean="0">
                <a:latin typeface="Arial" pitchFamily="34" charset="0"/>
                <a:cs typeface="Arial" pitchFamily="34" charset="0"/>
              </a:rPr>
              <a:t>: +359 2 936 07 90</a:t>
            </a:r>
          </a:p>
        </p:txBody>
      </p:sp>
      <p:sp>
        <p:nvSpPr>
          <p:cNvPr id="36" name="TextBox 35"/>
          <p:cNvSpPr txBox="1"/>
          <p:nvPr/>
        </p:nvSpPr>
        <p:spPr>
          <a:xfrm>
            <a:off x="71406" y="3122402"/>
            <a:ext cx="3960000" cy="215444"/>
          </a:xfrm>
          <a:prstGeom prst="rect">
            <a:avLst/>
          </a:prstGeom>
          <a:noFill/>
        </p:spPr>
        <p:txBody>
          <a:bodyPr wrap="square" rtlCol="0">
            <a:spAutoFit/>
          </a:bodyPr>
          <a:lstStyle/>
          <a:p>
            <a:pPr algn="ctr"/>
            <a:r>
              <a:rPr lang="en-US" sz="800" dirty="0" smtClean="0">
                <a:latin typeface="Arial" pitchFamily="34" charset="0"/>
                <a:cs typeface="Arial" pitchFamily="34" charset="0"/>
              </a:rPr>
              <a:t>EC standard</a:t>
            </a:r>
            <a:r>
              <a:rPr lang="bg-BG" sz="800" dirty="0" smtClean="0">
                <a:latin typeface="Arial" pitchFamily="34" charset="0"/>
                <a:cs typeface="Arial" pitchFamily="34" charset="0"/>
              </a:rPr>
              <a:t>: </a:t>
            </a:r>
            <a:r>
              <a:rPr lang="en-US" sz="800" dirty="0" smtClean="0">
                <a:latin typeface="Arial" pitchFamily="34" charset="0"/>
                <a:cs typeface="Arial" pitchFamily="34" charset="0"/>
              </a:rPr>
              <a:t>EN16232</a:t>
            </a:r>
            <a:endParaRPr lang="bg-BG" sz="800" dirty="0" smtClean="0">
              <a:latin typeface="Arial" pitchFamily="34" charset="0"/>
              <a:cs typeface="Arial" pitchFamily="34" charset="0"/>
            </a:endParaRPr>
          </a:p>
        </p:txBody>
      </p:sp>
      <p:sp>
        <p:nvSpPr>
          <p:cNvPr id="37" name="TextBox 36"/>
          <p:cNvSpPr txBox="1"/>
          <p:nvPr/>
        </p:nvSpPr>
        <p:spPr>
          <a:xfrm>
            <a:off x="111934" y="67723"/>
            <a:ext cx="3960000" cy="830997"/>
          </a:xfrm>
          <a:prstGeom prst="rect">
            <a:avLst/>
          </a:prstGeom>
          <a:noFill/>
        </p:spPr>
        <p:txBody>
          <a:bodyPr wrap="square" rtlCol="0">
            <a:spAutoFit/>
          </a:bodyPr>
          <a:lstStyle/>
          <a:p>
            <a:pPr algn="ctr"/>
            <a:r>
              <a:rPr lang="en-US" sz="800" b="1" dirty="0" smtClean="0">
                <a:latin typeface="Arial" pitchFamily="34" charset="0"/>
                <a:cs typeface="Arial" pitchFamily="34" charset="0"/>
              </a:rPr>
              <a:t>V: Cleaning and maintenance</a:t>
            </a:r>
            <a:r>
              <a:rPr lang="bg-BG" sz="800" b="1" dirty="0" smtClean="0">
                <a:latin typeface="Arial" pitchFamily="34" charset="0"/>
                <a:cs typeface="Arial" pitchFamily="34" charset="0"/>
              </a:rPr>
              <a:t>:</a:t>
            </a:r>
          </a:p>
          <a:p>
            <a:pPr algn="just"/>
            <a:r>
              <a:rPr lang="bg-BG" sz="800" dirty="0" smtClean="0">
                <a:latin typeface="Arial" pitchFamily="34" charset="0"/>
                <a:cs typeface="Arial" pitchFamily="34" charset="0"/>
              </a:rPr>
              <a:t>1) </a:t>
            </a:r>
            <a:r>
              <a:rPr lang="en-US" sz="800" dirty="0" smtClean="0">
                <a:latin typeface="Arial" pitchFamily="34" charset="0"/>
                <a:cs typeface="Arial" pitchFamily="34" charset="0"/>
              </a:rPr>
              <a:t>Seat</a:t>
            </a:r>
            <a:r>
              <a:rPr lang="bg-BG" sz="800" dirty="0" smtClean="0">
                <a:latin typeface="Arial" pitchFamily="34" charset="0"/>
                <a:cs typeface="Arial" pitchFamily="34" charset="0"/>
              </a:rPr>
              <a:t>: </a:t>
            </a:r>
            <a:r>
              <a:rPr lang="en-US" sz="800" dirty="0" smtClean="0">
                <a:latin typeface="Arial" pitchFamily="34" charset="0"/>
                <a:cs typeface="Arial" pitchFamily="34" charset="0"/>
              </a:rPr>
              <a:t>Remove from the frame</a:t>
            </a:r>
            <a:r>
              <a:rPr lang="bg-BG" sz="800" dirty="0" smtClean="0">
                <a:latin typeface="Arial" pitchFamily="34" charset="0"/>
                <a:cs typeface="Arial" pitchFamily="34" charset="0"/>
              </a:rPr>
              <a:t>. </a:t>
            </a:r>
            <a:r>
              <a:rPr lang="en-US" sz="800" dirty="0" smtClean="0">
                <a:latin typeface="Arial" pitchFamily="34" charset="0"/>
                <a:cs typeface="Arial" pitchFamily="34" charset="0"/>
              </a:rPr>
              <a:t>Hand wash with cold water, gentle cycle</a:t>
            </a:r>
            <a:r>
              <a:rPr lang="bg-BG" sz="800" dirty="0" smtClean="0">
                <a:latin typeface="Arial" pitchFamily="34" charset="0"/>
                <a:cs typeface="Arial" pitchFamily="34" charset="0"/>
              </a:rPr>
              <a:t>. </a:t>
            </a:r>
            <a:r>
              <a:rPr lang="en-US" sz="800" dirty="0" smtClean="0">
                <a:latin typeface="Arial" pitchFamily="34" charset="0"/>
                <a:cs typeface="Arial" pitchFamily="34" charset="0"/>
              </a:rPr>
              <a:t>Do not use bleach</a:t>
            </a:r>
            <a:r>
              <a:rPr lang="bg-BG" sz="800" dirty="0" smtClean="0">
                <a:latin typeface="Arial" pitchFamily="34" charset="0"/>
                <a:cs typeface="Arial" pitchFamily="34" charset="0"/>
              </a:rPr>
              <a:t>.</a:t>
            </a:r>
          </a:p>
          <a:p>
            <a:pPr algn="just"/>
            <a:r>
              <a:rPr lang="en-US" sz="800" dirty="0" smtClean="0">
                <a:latin typeface="Arial" pitchFamily="34" charset="0"/>
                <a:cs typeface="Arial" pitchFamily="34" charset="0"/>
              </a:rPr>
              <a:t>Frame</a:t>
            </a:r>
            <a:r>
              <a:rPr lang="bg-BG" sz="800" dirty="0" smtClean="0">
                <a:latin typeface="Arial" pitchFamily="34" charset="0"/>
                <a:cs typeface="Arial" pitchFamily="34" charset="0"/>
              </a:rPr>
              <a:t>: </a:t>
            </a:r>
            <a:r>
              <a:rPr lang="en-US" sz="800" dirty="0" smtClean="0">
                <a:latin typeface="Arial" pitchFamily="34" charset="0"/>
                <a:cs typeface="Arial" pitchFamily="34" charset="0"/>
              </a:rPr>
              <a:t>Wipe the frame with wet cloth and soft soap</a:t>
            </a:r>
            <a:r>
              <a:rPr lang="bg-BG" sz="800" dirty="0" smtClean="0">
                <a:latin typeface="Arial" pitchFamily="34" charset="0"/>
                <a:cs typeface="Arial" pitchFamily="34" charset="0"/>
              </a:rPr>
              <a:t>.</a:t>
            </a:r>
          </a:p>
          <a:p>
            <a:pPr algn="just"/>
            <a:r>
              <a:rPr lang="en-US" sz="800" dirty="0" smtClean="0">
                <a:latin typeface="Arial" pitchFamily="34" charset="0"/>
                <a:cs typeface="Arial" pitchFamily="34" charset="0"/>
              </a:rPr>
              <a:t>WARNING</a:t>
            </a:r>
            <a:r>
              <a:rPr lang="bg-BG" sz="800" dirty="0" smtClean="0">
                <a:latin typeface="Arial" pitchFamily="34" charset="0"/>
                <a:cs typeface="Arial" pitchFamily="34" charset="0"/>
              </a:rPr>
              <a:t>! </a:t>
            </a:r>
            <a:r>
              <a:rPr lang="en-US" sz="800" dirty="0" smtClean="0">
                <a:latin typeface="Arial" pitchFamily="34" charset="0"/>
                <a:cs typeface="Arial" pitchFamily="34" charset="0"/>
              </a:rPr>
              <a:t>Never wash in a washing machine</a:t>
            </a:r>
            <a:r>
              <a:rPr lang="bg-BG" sz="800" dirty="0" smtClean="0">
                <a:latin typeface="Arial" pitchFamily="34" charset="0"/>
                <a:cs typeface="Arial" pitchFamily="34" charset="0"/>
              </a:rPr>
              <a:t>, </a:t>
            </a:r>
            <a:r>
              <a:rPr lang="en-US" sz="800" dirty="0" smtClean="0">
                <a:latin typeface="Arial" pitchFamily="34" charset="0"/>
                <a:cs typeface="Arial" pitchFamily="34" charset="0"/>
              </a:rPr>
              <a:t>do not bleach, do not put in a tumble dryer</a:t>
            </a:r>
            <a:r>
              <a:rPr lang="bg-BG" sz="800" dirty="0" smtClean="0">
                <a:latin typeface="Arial" pitchFamily="34" charset="0"/>
                <a:cs typeface="Arial" pitchFamily="34"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C:\Users\user\Desktop\Untitled_888.png"/>
          <p:cNvPicPr>
            <a:picLocks noChangeAspect="1" noChangeArrowheads="1"/>
          </p:cNvPicPr>
          <p:nvPr/>
        </p:nvPicPr>
        <p:blipFill>
          <a:blip r:embed="rId3"/>
          <a:srcRect l="4271" r="39969" b="63331"/>
          <a:stretch>
            <a:fillRect/>
          </a:stretch>
        </p:blipFill>
        <p:spPr bwMode="auto">
          <a:xfrm>
            <a:off x="5214942" y="2742514"/>
            <a:ext cx="3708000" cy="1456714"/>
          </a:xfrm>
          <a:prstGeom prst="rect">
            <a:avLst/>
          </a:prstGeom>
          <a:noFill/>
        </p:spPr>
      </p:pic>
      <p:pic>
        <p:nvPicPr>
          <p:cNvPr id="34" name="Picture 3" descr="C:\Users\user\Desktop\Untitled_777.png"/>
          <p:cNvPicPr>
            <a:picLocks noChangeAspect="1" noChangeArrowheads="1"/>
          </p:cNvPicPr>
          <p:nvPr/>
        </p:nvPicPr>
        <p:blipFill>
          <a:blip r:embed="rId4"/>
          <a:srcRect r="53792" b="64278"/>
          <a:stretch>
            <a:fillRect/>
          </a:stretch>
        </p:blipFill>
        <p:spPr bwMode="auto">
          <a:xfrm>
            <a:off x="5330842" y="498796"/>
            <a:ext cx="3456000" cy="1596099"/>
          </a:xfrm>
          <a:prstGeom prst="rect">
            <a:avLst/>
          </a:prstGeom>
          <a:noFill/>
        </p:spPr>
      </p:pic>
      <p:sp>
        <p:nvSpPr>
          <p:cNvPr id="2" name="TextBox 1"/>
          <p:cNvSpPr txBox="1"/>
          <p:nvPr/>
        </p:nvSpPr>
        <p:spPr>
          <a:xfrm>
            <a:off x="71406" y="220743"/>
            <a:ext cx="3960000" cy="215444"/>
          </a:xfrm>
          <a:prstGeom prst="rect">
            <a:avLst/>
          </a:prstGeom>
          <a:noFill/>
        </p:spPr>
        <p:txBody>
          <a:bodyPr wrap="square" rtlCol="0">
            <a:spAutoFit/>
          </a:bodyPr>
          <a:lstStyle/>
          <a:p>
            <a:pPr algn="ctr"/>
            <a:r>
              <a:rPr lang="en-US" sz="800" b="1" dirty="0" smtClean="0">
                <a:latin typeface="Arial" pitchFamily="34" charset="0"/>
                <a:cs typeface="Arial" pitchFamily="34" charset="0"/>
              </a:rPr>
              <a:t>I. </a:t>
            </a:r>
            <a:r>
              <a:rPr lang="bg-BG" sz="800" b="1" dirty="0" smtClean="0">
                <a:latin typeface="Arial" pitchFamily="34" charset="0"/>
                <a:cs typeface="Arial" pitchFamily="34" charset="0"/>
              </a:rPr>
              <a:t>Части</a:t>
            </a:r>
            <a:endParaRPr lang="bg-BG" sz="800" b="1" dirty="0">
              <a:latin typeface="Arial" pitchFamily="34" charset="0"/>
              <a:cs typeface="Arial" pitchFamily="34" charset="0"/>
            </a:endParaRPr>
          </a:p>
        </p:txBody>
      </p:sp>
      <p:sp>
        <p:nvSpPr>
          <p:cNvPr id="5" name="TextBox 4"/>
          <p:cNvSpPr txBox="1"/>
          <p:nvPr/>
        </p:nvSpPr>
        <p:spPr>
          <a:xfrm>
            <a:off x="71406" y="60241"/>
            <a:ext cx="396000" cy="180000"/>
          </a:xfrm>
          <a:prstGeom prst="round2DiagRect">
            <a:avLst/>
          </a:prstGeom>
          <a:noFill/>
          <a:ln w="28575">
            <a:solidFill>
              <a:schemeClr val="tx1"/>
            </a:solidFill>
          </a:ln>
        </p:spPr>
        <p:txBody>
          <a:bodyPr wrap="square" rtlCol="0" anchor="ctr">
            <a:spAutoFit/>
          </a:bodyPr>
          <a:lstStyle/>
          <a:p>
            <a:pPr algn="ctr"/>
            <a:r>
              <a:rPr lang="en-US" sz="1000" b="1" dirty="0" smtClean="0">
                <a:cs typeface="Arial" pitchFamily="34" charset="0"/>
              </a:rPr>
              <a:t>BG</a:t>
            </a:r>
            <a:endParaRPr lang="bg-BG" sz="1000" b="1" dirty="0">
              <a:cs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8" name="Table 7"/>
          <p:cNvGraphicFramePr>
            <a:graphicFrameLocks noGrp="1"/>
          </p:cNvGraphicFramePr>
          <p:nvPr/>
        </p:nvGraphicFramePr>
        <p:xfrm>
          <a:off x="194018" y="428604"/>
          <a:ext cx="3714776" cy="4290129"/>
        </p:xfrm>
        <a:graphic>
          <a:graphicData uri="http://schemas.openxmlformats.org/drawingml/2006/table">
            <a:tbl>
              <a:tblPr firstRow="1" bandRow="1">
                <a:tableStyleId>{5940675A-B579-460E-94D1-54222C63F5DA}</a:tableStyleId>
              </a:tblPr>
              <a:tblGrid>
                <a:gridCol w="2265107"/>
                <a:gridCol w="1449669"/>
              </a:tblGrid>
              <a:tr h="571504">
                <a:tc>
                  <a:txBody>
                    <a:bodyPr/>
                    <a:lstStyle/>
                    <a:p>
                      <a:endParaRPr lang="bg-BG" dirty="0" smtClean="0"/>
                    </a:p>
                    <a:p>
                      <a:endParaRPr lang="bg-BG"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900" dirty="0" smtClean="0"/>
                        <a:t>1.</a:t>
                      </a:r>
                      <a:r>
                        <a:rPr lang="bg-BG" sz="900" baseline="0" dirty="0" smtClean="0"/>
                        <a:t> </a:t>
                      </a:r>
                      <a:r>
                        <a:rPr lang="bg-BG" sz="900" dirty="0" smtClean="0">
                          <a:latin typeface="Arial" pitchFamily="34" charset="0"/>
                          <a:cs typeface="Arial" pitchFamily="34" charset="0"/>
                        </a:rPr>
                        <a:t>Предна и задна основна тръба – 2 бр.</a:t>
                      </a:r>
                    </a:p>
                  </a:txBody>
                  <a:tcPr/>
                </a:tc>
              </a:tr>
              <a:tr h="398181">
                <a:tc>
                  <a:txBody>
                    <a:bodyPr/>
                    <a:lstStyle/>
                    <a:p>
                      <a:endParaRPr lang="bg-BG" dirty="0"/>
                    </a:p>
                  </a:txBody>
                  <a:tcPr/>
                </a:tc>
                <a:tc>
                  <a:txBody>
                    <a:bodyPr/>
                    <a:lstStyle/>
                    <a:p>
                      <a:pPr>
                        <a:buNone/>
                      </a:pPr>
                      <a:r>
                        <a:rPr lang="bg-BG" sz="900" dirty="0" smtClean="0">
                          <a:latin typeface="Arial" pitchFamily="34" charset="0"/>
                          <a:cs typeface="Arial" pitchFamily="34" charset="0"/>
                        </a:rPr>
                        <a:t>2. Основна рамка</a:t>
                      </a:r>
                      <a:r>
                        <a:rPr lang="en-US" sz="900" baseline="0" dirty="0" smtClean="0">
                          <a:latin typeface="Arial" pitchFamily="34" charset="0"/>
                          <a:cs typeface="Arial" pitchFamily="34" charset="0"/>
                        </a:rPr>
                        <a:t> </a:t>
                      </a:r>
                      <a:r>
                        <a:rPr lang="bg-BG" sz="900" dirty="0" smtClean="0">
                          <a:latin typeface="Arial" pitchFamily="34" charset="0"/>
                          <a:cs typeface="Arial" pitchFamily="34" charset="0"/>
                        </a:rPr>
                        <a:t>– 1 бр.</a:t>
                      </a:r>
                    </a:p>
                    <a:p>
                      <a:endParaRPr lang="en-US" sz="900" dirty="0" smtClean="0">
                        <a:latin typeface="Arial" pitchFamily="34" charset="0"/>
                        <a:cs typeface="Arial" pitchFamily="34" charset="0"/>
                      </a:endParaRPr>
                    </a:p>
                    <a:p>
                      <a:endParaRPr lang="bg-BG" sz="900" dirty="0" smtClean="0">
                        <a:latin typeface="Arial" pitchFamily="34" charset="0"/>
                        <a:cs typeface="Arial" pitchFamily="34" charset="0"/>
                      </a:endParaRPr>
                    </a:p>
                  </a:txBody>
                  <a:tcPr/>
                </a:tc>
              </a:tr>
              <a:tr h="398181">
                <a:tc>
                  <a:txBody>
                    <a:bodyPr/>
                    <a:lstStyle/>
                    <a:p>
                      <a:endParaRPr lang="bg-BG" dirty="0"/>
                    </a:p>
                  </a:txBody>
                  <a:tcPr/>
                </a:tc>
                <a:tc>
                  <a:txBody>
                    <a:bodyPr/>
                    <a:lstStyle/>
                    <a:p>
                      <a:pPr marL="0" indent="0">
                        <a:buAutoNum type="arabicPeriod" startAt="3"/>
                      </a:pPr>
                      <a:r>
                        <a:rPr lang="bg-BG" sz="900" dirty="0" smtClean="0">
                          <a:latin typeface="Arial" pitchFamily="34" charset="0"/>
                          <a:cs typeface="Arial" pitchFamily="34" charset="0"/>
                        </a:rPr>
                        <a:t>Допълнителна рамка</a:t>
                      </a:r>
                      <a:r>
                        <a:rPr lang="en-US" sz="900" baseline="0" dirty="0" smtClean="0">
                          <a:latin typeface="Arial" pitchFamily="34" charset="0"/>
                          <a:cs typeface="Arial" pitchFamily="34" charset="0"/>
                        </a:rPr>
                        <a:t> </a:t>
                      </a:r>
                      <a:r>
                        <a:rPr lang="bg-BG" sz="900" baseline="0" dirty="0" smtClean="0">
                          <a:latin typeface="Arial" pitchFamily="34" charset="0"/>
                          <a:cs typeface="Arial" pitchFamily="34" charset="0"/>
                        </a:rPr>
                        <a:t>– 1 бр.</a:t>
                      </a:r>
                    </a:p>
                    <a:p>
                      <a:pPr marL="228600" indent="-228600">
                        <a:buNone/>
                      </a:pPr>
                      <a:endParaRPr lang="en-US" sz="900" dirty="0" smtClean="0">
                        <a:latin typeface="Arial" pitchFamily="34" charset="0"/>
                        <a:cs typeface="Arial" pitchFamily="34" charset="0"/>
                      </a:endParaRPr>
                    </a:p>
                    <a:p>
                      <a:pPr marL="228600" indent="-228600">
                        <a:buNone/>
                      </a:pPr>
                      <a:endParaRPr lang="bg-BG" sz="900" dirty="0">
                        <a:latin typeface="Arial" pitchFamily="34" charset="0"/>
                        <a:cs typeface="Arial" pitchFamily="34" charset="0"/>
                      </a:endParaRPr>
                    </a:p>
                  </a:txBody>
                  <a:tcPr/>
                </a:tc>
              </a:tr>
              <a:tr h="398181">
                <a:tc>
                  <a:txBody>
                    <a:bodyPr/>
                    <a:lstStyle/>
                    <a:p>
                      <a:endParaRPr lang="bg-BG" dirty="0"/>
                    </a:p>
                  </a:txBody>
                  <a:tcPr/>
                </a:tc>
                <a:tc>
                  <a:txBody>
                    <a:bodyPr/>
                    <a:lstStyle/>
                    <a:p>
                      <a:r>
                        <a:rPr lang="bg-BG" sz="900" dirty="0" smtClean="0">
                          <a:latin typeface="Arial" pitchFamily="34" charset="0"/>
                          <a:cs typeface="Arial" pitchFamily="34" charset="0"/>
                        </a:rPr>
                        <a:t>4. Рамка</a:t>
                      </a:r>
                      <a:r>
                        <a:rPr lang="bg-BG" sz="900" baseline="0" dirty="0" smtClean="0">
                          <a:latin typeface="Arial" pitchFamily="34" charset="0"/>
                          <a:cs typeface="Arial" pitchFamily="34" charset="0"/>
                        </a:rPr>
                        <a:t> и основа на седалката – 1 бр.</a:t>
                      </a:r>
                    </a:p>
                    <a:p>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dirty="0">
                        <a:latin typeface="Arial" pitchFamily="34" charset="0"/>
                        <a:cs typeface="Arial" pitchFamily="34" charset="0"/>
                      </a:endParaRPr>
                    </a:p>
                  </a:txBody>
                  <a:tcPr/>
                </a:tc>
              </a:tr>
              <a:tr h="920148">
                <a:tc>
                  <a:txBody>
                    <a:bodyPr/>
                    <a:lstStyle/>
                    <a:p>
                      <a:endParaRPr lang="bg-BG" dirty="0"/>
                    </a:p>
                  </a:txBody>
                  <a:tcPr/>
                </a:tc>
                <a:tc>
                  <a:txBody>
                    <a:bodyPr/>
                    <a:lstStyle/>
                    <a:p>
                      <a:r>
                        <a:rPr lang="bg-BG" sz="900" dirty="0" smtClean="0">
                          <a:latin typeface="Arial" pitchFamily="34" charset="0"/>
                          <a:cs typeface="Arial" pitchFamily="34" charset="0"/>
                        </a:rPr>
                        <a:t>5. Гриф</a:t>
                      </a:r>
                      <a:r>
                        <a:rPr lang="bg-BG" sz="900" baseline="0" dirty="0" smtClean="0">
                          <a:latin typeface="Arial" pitchFamily="34" charset="0"/>
                          <a:cs typeface="Arial" pitchFamily="34" charset="0"/>
                        </a:rPr>
                        <a:t> с играчки – 1 бр.</a:t>
                      </a:r>
                    </a:p>
                    <a:p>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dirty="0">
                        <a:latin typeface="Arial" pitchFamily="34" charset="0"/>
                        <a:cs typeface="Arial" pitchFamily="34" charset="0"/>
                      </a:endParaRPr>
                    </a:p>
                  </a:txBody>
                  <a:tcPr/>
                </a:tc>
              </a:tr>
              <a:tr h="398181">
                <a:tc>
                  <a:txBody>
                    <a:bodyPr/>
                    <a:lstStyle/>
                    <a:p>
                      <a:endParaRPr lang="bg-BG" dirty="0"/>
                    </a:p>
                  </a:txBody>
                  <a:tcPr/>
                </a:tc>
                <a:tc>
                  <a:txBody>
                    <a:bodyPr/>
                    <a:lstStyle/>
                    <a:p>
                      <a:r>
                        <a:rPr lang="bg-BG" sz="900" dirty="0" smtClean="0">
                          <a:latin typeface="Arial" pitchFamily="34" charset="0"/>
                          <a:cs typeface="Arial" pitchFamily="34" charset="0"/>
                        </a:rPr>
                        <a:t>6. Плик с части - 1 плик</a:t>
                      </a:r>
                      <a:endParaRPr lang="bg-BG" sz="900" dirty="0">
                        <a:latin typeface="Arial" pitchFamily="34" charset="0"/>
                        <a:cs typeface="Arial" pitchFamily="34" charset="0"/>
                      </a:endParaRPr>
                    </a:p>
                  </a:txBody>
                  <a:tcPr/>
                </a:tc>
              </a:tr>
            </a:tbl>
          </a:graphicData>
        </a:graphic>
      </p:graphicFrame>
      <p:graphicFrame>
        <p:nvGraphicFramePr>
          <p:cNvPr id="2051" name="对象 2"/>
          <p:cNvGraphicFramePr>
            <a:graphicFrameLocks noChangeAspect="1"/>
          </p:cNvGraphicFramePr>
          <p:nvPr/>
        </p:nvGraphicFramePr>
        <p:xfrm>
          <a:off x="631670" y="428604"/>
          <a:ext cx="1440000" cy="650603"/>
        </p:xfrm>
        <a:graphic>
          <a:graphicData uri="http://schemas.openxmlformats.org/presentationml/2006/ole">
            <p:oleObj spid="_x0000_s2051" r:id="rId5" imgW="17506950" imgH="8067675" progId="">
              <p:embed/>
            </p:oleObj>
          </a:graphicData>
        </a:graphic>
      </p:graphicFrame>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2052" name="对象 3"/>
          <p:cNvGraphicFramePr>
            <a:graphicFrameLocks noChangeAspect="1"/>
          </p:cNvGraphicFramePr>
          <p:nvPr/>
        </p:nvGraphicFramePr>
        <p:xfrm>
          <a:off x="721670" y="1071546"/>
          <a:ext cx="1152000" cy="622704"/>
        </p:xfrm>
        <a:graphic>
          <a:graphicData uri="http://schemas.openxmlformats.org/presentationml/2006/ole">
            <p:oleObj spid="_x0000_s2052" r:id="rId6" imgW="17240250" imgH="8562975" progId="">
              <p:embed/>
            </p:oleObj>
          </a:graphicData>
        </a:graphic>
      </p:graphicFrame>
      <p:sp>
        <p:nvSpPr>
          <p:cNvPr id="205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2054" name="对象 4"/>
          <p:cNvGraphicFramePr>
            <a:graphicFrameLocks noChangeAspect="1"/>
          </p:cNvGraphicFramePr>
          <p:nvPr/>
        </p:nvGraphicFramePr>
        <p:xfrm>
          <a:off x="721670" y="1714488"/>
          <a:ext cx="1152000" cy="653044"/>
        </p:xfrm>
        <a:graphic>
          <a:graphicData uri="http://schemas.openxmlformats.org/presentationml/2006/ole">
            <p:oleObj spid="_x0000_s2054" r:id="rId7" imgW="17240250" imgH="8562975" progId="">
              <p:embed/>
            </p:oleObj>
          </a:graphicData>
        </a:graphic>
      </p:graphicFrame>
      <p:sp>
        <p:nvSpPr>
          <p:cNvPr id="2057"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2056" name="对象 25"/>
          <p:cNvGraphicFramePr>
            <a:graphicFrameLocks noChangeAspect="1"/>
          </p:cNvGraphicFramePr>
          <p:nvPr/>
        </p:nvGraphicFramePr>
        <p:xfrm>
          <a:off x="721670" y="2357430"/>
          <a:ext cx="1260000" cy="1033594"/>
        </p:xfrm>
        <a:graphic>
          <a:graphicData uri="http://schemas.openxmlformats.org/presentationml/2006/ole">
            <p:oleObj spid="_x0000_s2056" r:id="rId8" imgW="175641000" imgH="204635100" progId="">
              <p:embed/>
            </p:oleObj>
          </a:graphicData>
        </a:graphic>
      </p:graphicFrame>
      <p:sp>
        <p:nvSpPr>
          <p:cNvPr id="2059"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2058" name="对象 26"/>
          <p:cNvGraphicFramePr>
            <a:graphicFrameLocks noChangeAspect="1"/>
          </p:cNvGraphicFramePr>
          <p:nvPr/>
        </p:nvGraphicFramePr>
        <p:xfrm>
          <a:off x="757670" y="3500438"/>
          <a:ext cx="1188000" cy="828605"/>
        </p:xfrm>
        <a:graphic>
          <a:graphicData uri="http://schemas.openxmlformats.org/presentationml/2006/ole">
            <p:oleObj spid="_x0000_s2058" r:id="rId9" imgW="12668250" imgH="6248400" progId="">
              <p:embed/>
            </p:oleObj>
          </a:graphicData>
        </a:graphic>
      </p:graphicFrame>
      <p:sp>
        <p:nvSpPr>
          <p:cNvPr id="18" name="TextBox 17"/>
          <p:cNvSpPr txBox="1"/>
          <p:nvPr/>
        </p:nvSpPr>
        <p:spPr>
          <a:xfrm>
            <a:off x="71406" y="5143512"/>
            <a:ext cx="3960000" cy="215444"/>
          </a:xfrm>
          <a:prstGeom prst="rect">
            <a:avLst/>
          </a:prstGeom>
          <a:noFill/>
        </p:spPr>
        <p:txBody>
          <a:bodyPr wrap="square" rtlCol="0">
            <a:spAutoFit/>
          </a:bodyPr>
          <a:lstStyle/>
          <a:p>
            <a:pPr algn="ctr"/>
            <a:r>
              <a:rPr lang="en-US" sz="800" b="1" dirty="0" smtClean="0">
                <a:latin typeface="Arial" pitchFamily="34" charset="0"/>
                <a:cs typeface="Arial" pitchFamily="34" charset="0"/>
              </a:rPr>
              <a:t>II. </a:t>
            </a:r>
            <a:r>
              <a:rPr lang="bg-BG" sz="800" b="1" dirty="0" smtClean="0">
                <a:latin typeface="Arial" pitchFamily="34" charset="0"/>
                <a:cs typeface="Arial" pitchFamily="34" charset="0"/>
              </a:rPr>
              <a:t>Инструкции за сглобяване</a:t>
            </a:r>
            <a:endParaRPr lang="bg-BG" sz="800" b="1" dirty="0">
              <a:latin typeface="Arial" pitchFamily="34" charset="0"/>
              <a:cs typeface="Arial" pitchFamily="34" charset="0"/>
            </a:endParaRPr>
          </a:p>
        </p:txBody>
      </p:sp>
      <p:sp>
        <p:nvSpPr>
          <p:cNvPr id="19" name="TextBox 18"/>
          <p:cNvSpPr txBox="1"/>
          <p:nvPr/>
        </p:nvSpPr>
        <p:spPr>
          <a:xfrm>
            <a:off x="71406" y="5358814"/>
            <a:ext cx="3960000" cy="584775"/>
          </a:xfrm>
          <a:prstGeom prst="rect">
            <a:avLst/>
          </a:prstGeom>
          <a:noFill/>
        </p:spPr>
        <p:txBody>
          <a:bodyPr wrap="square" rtlCol="0">
            <a:spAutoFit/>
          </a:bodyPr>
          <a:lstStyle/>
          <a:p>
            <a:pPr algn="just"/>
            <a:r>
              <a:rPr lang="bg-BG" sz="800" dirty="0" smtClean="0">
                <a:latin typeface="Arial" pitchFamily="34" charset="0"/>
                <a:cs typeface="Arial" pitchFamily="34" charset="0"/>
              </a:rPr>
              <a:t>Внимание: Този артикул може да се инсталира само от възрастен!</a:t>
            </a:r>
          </a:p>
          <a:p>
            <a:pPr algn="just"/>
            <a:r>
              <a:rPr lang="bg-BG" sz="800" dirty="0" smtClean="0">
                <a:latin typeface="Arial" pitchFamily="34" charset="0"/>
                <a:cs typeface="Arial" pitchFamily="34" charset="0"/>
              </a:rPr>
              <a:t>1. Отворете свързващите рамки настрани на основната рамка и допълнителната рамка (като натискате бутона и междувременно сгъвате свързващата рамка към средата, докато сгъвате този артикул).</a:t>
            </a:r>
          </a:p>
        </p:txBody>
      </p:sp>
      <p:sp>
        <p:nvSpPr>
          <p:cNvPr id="20" name="TextBox 19"/>
          <p:cNvSpPr txBox="1"/>
          <p:nvPr/>
        </p:nvSpPr>
        <p:spPr>
          <a:xfrm>
            <a:off x="8643966" y="6535148"/>
            <a:ext cx="396000" cy="180000"/>
          </a:xfrm>
          <a:prstGeom prst="roundRect">
            <a:avLst/>
          </a:prstGeom>
          <a:noFill/>
          <a:ln w="6350">
            <a:solidFill>
              <a:schemeClr val="tx1"/>
            </a:solidFill>
          </a:ln>
        </p:spPr>
        <p:txBody>
          <a:bodyPr wrap="square" rtlCol="0" anchor="ctr">
            <a:spAutoFit/>
          </a:bodyPr>
          <a:lstStyle/>
          <a:p>
            <a:pPr algn="ctr"/>
            <a:r>
              <a:rPr lang="bg-BG" sz="900" b="1" dirty="0" smtClean="0">
                <a:latin typeface="Arial" pitchFamily="34" charset="0"/>
                <a:cs typeface="Arial" pitchFamily="34" charset="0"/>
              </a:rPr>
              <a:t>15</a:t>
            </a:r>
            <a:endParaRPr lang="bg-BG" sz="900" b="1" dirty="0">
              <a:latin typeface="Arial" pitchFamily="34" charset="0"/>
              <a:cs typeface="Arial" pitchFamily="34" charset="0"/>
            </a:endParaRPr>
          </a:p>
        </p:txBody>
      </p:sp>
      <p:sp>
        <p:nvSpPr>
          <p:cNvPr id="21" name="TextBox 20"/>
          <p:cNvSpPr txBox="1"/>
          <p:nvPr/>
        </p:nvSpPr>
        <p:spPr>
          <a:xfrm>
            <a:off x="104034" y="6535148"/>
            <a:ext cx="396000" cy="180000"/>
          </a:xfrm>
          <a:prstGeom prst="roundRect">
            <a:avLst/>
          </a:prstGeom>
          <a:noFill/>
          <a:ln w="6350">
            <a:solidFill>
              <a:schemeClr val="tx1"/>
            </a:solidFill>
          </a:ln>
        </p:spPr>
        <p:txBody>
          <a:bodyPr wrap="square" rtlCol="0" anchor="ctr">
            <a:spAutoFit/>
          </a:bodyPr>
          <a:lstStyle/>
          <a:p>
            <a:pPr algn="ctr"/>
            <a:r>
              <a:rPr lang="en-US" sz="900" b="1" dirty="0" smtClean="0">
                <a:latin typeface="Arial" pitchFamily="34" charset="0"/>
                <a:cs typeface="Arial" pitchFamily="34" charset="0"/>
              </a:rPr>
              <a:t>2</a:t>
            </a:r>
            <a:endParaRPr lang="bg-BG" sz="900" b="1" dirty="0">
              <a:latin typeface="Arial" pitchFamily="34" charset="0"/>
              <a:cs typeface="Arial" pitchFamily="34" charset="0"/>
            </a:endParaRPr>
          </a:p>
        </p:txBody>
      </p:sp>
      <p:sp>
        <p:nvSpPr>
          <p:cNvPr id="26" name="TextBox 25"/>
          <p:cNvSpPr txBox="1"/>
          <p:nvPr/>
        </p:nvSpPr>
        <p:spPr>
          <a:xfrm>
            <a:off x="5072082" y="4140837"/>
            <a:ext cx="3960000" cy="2431435"/>
          </a:xfrm>
          <a:prstGeom prst="rect">
            <a:avLst/>
          </a:prstGeom>
          <a:noFill/>
        </p:spPr>
        <p:txBody>
          <a:bodyPr wrap="square" rtlCol="0">
            <a:spAutoFit/>
          </a:bodyPr>
          <a:lstStyle/>
          <a:p>
            <a:pPr algn="ctr"/>
            <a:r>
              <a:rPr lang="en-US" sz="800" b="1" dirty="0" smtClean="0">
                <a:latin typeface="Arial" pitchFamily="34" charset="0"/>
                <a:cs typeface="Arial" pitchFamily="34" charset="0"/>
              </a:rPr>
              <a:t>IV. WARNING</a:t>
            </a:r>
            <a:endParaRPr lang="bg-BG" sz="800" b="1" dirty="0" smtClean="0">
              <a:latin typeface="Arial" pitchFamily="34" charset="0"/>
              <a:cs typeface="Arial" pitchFamily="34" charset="0"/>
            </a:endParaRPr>
          </a:p>
          <a:p>
            <a:pPr algn="just"/>
            <a:r>
              <a:rPr lang="en-US" sz="800" dirty="0" smtClean="0">
                <a:latin typeface="Arial" pitchFamily="34" charset="0"/>
                <a:cs typeface="Arial" pitchFamily="34" charset="0"/>
              </a:rPr>
              <a:t>In order to avoid serious injuries</a:t>
            </a:r>
            <a:endParaRPr lang="bg-BG" sz="800" dirty="0" smtClean="0">
              <a:latin typeface="Arial" pitchFamily="34" charset="0"/>
              <a:cs typeface="Arial" pitchFamily="34" charset="0"/>
            </a:endParaRPr>
          </a:p>
          <a:p>
            <a:pPr algn="just"/>
            <a:r>
              <a:rPr lang="bg-BG" sz="800" dirty="0" smtClean="0">
                <a:latin typeface="Arial" pitchFamily="34" charset="0"/>
                <a:cs typeface="Arial" pitchFamily="34" charset="0"/>
              </a:rPr>
              <a:t>1. </a:t>
            </a:r>
            <a:r>
              <a:rPr lang="en-US" sz="800" dirty="0" smtClean="0">
                <a:latin typeface="Arial" pitchFamily="34" charset="0"/>
                <a:cs typeface="Arial" pitchFamily="34" charset="0"/>
              </a:rPr>
              <a:t>Warning</a:t>
            </a:r>
            <a:r>
              <a:rPr lang="bg-BG" sz="800" dirty="0" smtClean="0">
                <a:latin typeface="Arial" pitchFamily="34" charset="0"/>
                <a:cs typeface="Arial" pitchFamily="34" charset="0"/>
              </a:rPr>
              <a:t>! </a:t>
            </a:r>
            <a:r>
              <a:rPr lang="en-US" sz="800" dirty="0" smtClean="0">
                <a:latin typeface="Arial" pitchFamily="34" charset="0"/>
                <a:cs typeface="Arial" pitchFamily="34" charset="0"/>
              </a:rPr>
              <a:t>Keep for future reference</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2. </a:t>
            </a:r>
            <a:r>
              <a:rPr lang="en-US" sz="800" dirty="0" smtClean="0">
                <a:latin typeface="Arial" pitchFamily="34" charset="0"/>
                <a:cs typeface="Arial" pitchFamily="34" charset="0"/>
              </a:rPr>
              <a:t>Never leave the child without supervision</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3. </a:t>
            </a:r>
            <a:r>
              <a:rPr lang="en-US" sz="800" dirty="0" smtClean="0">
                <a:latin typeface="Arial" pitchFamily="34" charset="0"/>
                <a:cs typeface="Arial" pitchFamily="34" charset="0"/>
              </a:rPr>
              <a:t>Inappropriate for carrying of the child</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4. </a:t>
            </a:r>
            <a:r>
              <a:rPr lang="en-US" sz="800" dirty="0" smtClean="0">
                <a:latin typeface="Arial" pitchFamily="34" charset="0"/>
                <a:cs typeface="Arial" pitchFamily="34" charset="0"/>
              </a:rPr>
              <a:t>NEVER use with child which can sit up unaided</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5. </a:t>
            </a:r>
            <a:r>
              <a:rPr lang="en-US" sz="800" dirty="0" smtClean="0">
                <a:latin typeface="Arial" pitchFamily="34" charset="0"/>
                <a:cs typeface="Arial" pitchFamily="34" charset="0"/>
              </a:rPr>
              <a:t>In order to avoid serious injury ALWAYS use the safety belts</a:t>
            </a:r>
            <a:r>
              <a:rPr lang="bg-BG" sz="800" dirty="0" smtClean="0">
                <a:latin typeface="Arial" pitchFamily="34" charset="0"/>
                <a:cs typeface="Arial" pitchFamily="34" charset="0"/>
              </a:rPr>
              <a:t>. </a:t>
            </a:r>
            <a:r>
              <a:rPr lang="en-US" sz="800" dirty="0" smtClean="0">
                <a:latin typeface="Arial" pitchFamily="34" charset="0"/>
                <a:cs typeface="Arial" pitchFamily="34" charset="0"/>
              </a:rPr>
              <a:t>NEVER use with active child, which can crawl out of the seat</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6. </a:t>
            </a:r>
            <a:r>
              <a:rPr lang="en-US" sz="800" dirty="0" smtClean="0">
                <a:latin typeface="Arial" pitchFamily="34" charset="0"/>
                <a:cs typeface="Arial" pitchFamily="34" charset="0"/>
              </a:rPr>
              <a:t>NEVER place a child under </a:t>
            </a:r>
            <a:r>
              <a:rPr lang="bg-BG" sz="800" dirty="0" smtClean="0">
                <a:latin typeface="Arial" pitchFamily="34" charset="0"/>
                <a:cs typeface="Arial" pitchFamily="34" charset="0"/>
              </a:rPr>
              <a:t>3 </a:t>
            </a:r>
            <a:r>
              <a:rPr lang="en-US" sz="800" dirty="0" smtClean="0">
                <a:latin typeface="Arial" pitchFamily="34" charset="0"/>
                <a:cs typeface="Arial" pitchFamily="34" charset="0"/>
              </a:rPr>
              <a:t>kg or over </a:t>
            </a:r>
            <a:r>
              <a:rPr lang="bg-BG" sz="800" dirty="0" smtClean="0">
                <a:latin typeface="Arial" pitchFamily="34" charset="0"/>
                <a:cs typeface="Arial" pitchFamily="34" charset="0"/>
              </a:rPr>
              <a:t>9 </a:t>
            </a:r>
            <a:r>
              <a:rPr lang="en-US" sz="800" dirty="0" smtClean="0">
                <a:latin typeface="Arial" pitchFamily="34" charset="0"/>
                <a:cs typeface="Arial" pitchFamily="34" charset="0"/>
              </a:rPr>
              <a:t>kg in the swing</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7. </a:t>
            </a:r>
            <a:r>
              <a:rPr lang="en-US" sz="800" dirty="0" smtClean="0">
                <a:latin typeface="Arial" pitchFamily="34" charset="0"/>
                <a:cs typeface="Arial" pitchFamily="34" charset="0"/>
              </a:rPr>
              <a:t>NEVER lift the swing</a:t>
            </a:r>
            <a:r>
              <a:rPr lang="bg-BG" sz="800" dirty="0" smtClean="0">
                <a:latin typeface="Arial" pitchFamily="34" charset="0"/>
                <a:cs typeface="Arial" pitchFamily="34" charset="0"/>
              </a:rPr>
              <a:t>, </a:t>
            </a:r>
            <a:r>
              <a:rPr lang="en-US" sz="800" dirty="0" smtClean="0">
                <a:latin typeface="Arial" pitchFamily="34" charset="0"/>
                <a:cs typeface="Arial" pitchFamily="34" charset="0"/>
              </a:rPr>
              <a:t>using the toy bar as a handle</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8. </a:t>
            </a:r>
            <a:r>
              <a:rPr lang="en-US" sz="800" dirty="0" smtClean="0">
                <a:latin typeface="Arial" pitchFamily="34" charset="0"/>
                <a:cs typeface="Arial" pitchFamily="34" charset="0"/>
              </a:rPr>
              <a:t>NEVER move the swing, while the child is in it</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9. </a:t>
            </a:r>
            <a:r>
              <a:rPr lang="en-US" sz="800" dirty="0" smtClean="0">
                <a:latin typeface="Arial" pitchFamily="34" charset="0"/>
                <a:cs typeface="Arial" pitchFamily="34" charset="0"/>
              </a:rPr>
              <a:t>UNSUITABLE for use in a car or a plane</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10. </a:t>
            </a:r>
            <a:r>
              <a:rPr lang="en-US" sz="800" dirty="0" smtClean="0">
                <a:latin typeface="Arial" pitchFamily="34" charset="0"/>
                <a:cs typeface="Arial" pitchFamily="34" charset="0"/>
              </a:rPr>
              <a:t>NEVER use instead of a car seat</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11. </a:t>
            </a:r>
            <a:r>
              <a:rPr lang="en-US" sz="800" dirty="0" smtClean="0">
                <a:latin typeface="Arial" pitchFamily="34" charset="0"/>
                <a:cs typeface="Arial" pitchFamily="34" charset="0"/>
              </a:rPr>
              <a:t>NEVER attach additional belts or toys on the construction</a:t>
            </a:r>
            <a:r>
              <a:rPr lang="bg-BG" sz="800" dirty="0" smtClean="0">
                <a:latin typeface="Arial" pitchFamily="34" charset="0"/>
                <a:cs typeface="Arial" pitchFamily="34" charset="0"/>
              </a:rPr>
              <a:t>.</a:t>
            </a:r>
            <a:endParaRPr lang="en-US" sz="800" dirty="0" smtClean="0">
              <a:latin typeface="Arial" pitchFamily="34" charset="0"/>
              <a:cs typeface="Arial" pitchFamily="34" charset="0"/>
            </a:endParaRPr>
          </a:p>
          <a:p>
            <a:pPr algn="just"/>
            <a:r>
              <a:rPr lang="en-US" sz="800" dirty="0" smtClean="0">
                <a:latin typeface="Arial" pitchFamily="34" charset="0"/>
                <a:cs typeface="Arial" pitchFamily="34" charset="0"/>
              </a:rPr>
              <a:t>12. Do not hang anything else on the toy bar except for toys.</a:t>
            </a:r>
          </a:p>
          <a:p>
            <a:pPr algn="just"/>
            <a:r>
              <a:rPr lang="en-US" sz="800" dirty="0" smtClean="0">
                <a:latin typeface="Arial" pitchFamily="34" charset="0"/>
                <a:cs typeface="Arial" pitchFamily="34" charset="0"/>
              </a:rPr>
              <a:t>13. The product is not intended for sleeping, if your child is sleepy, please put it in a bed or cot indented for sleeping.</a:t>
            </a:r>
          </a:p>
          <a:p>
            <a:pPr algn="just"/>
            <a:r>
              <a:rPr lang="en-US" sz="800" dirty="0" smtClean="0">
                <a:latin typeface="Arial" pitchFamily="34" charset="0"/>
                <a:cs typeface="Arial" pitchFamily="34" charset="0"/>
              </a:rPr>
              <a:t>14. The product is not a toy for children, do not let children play with it.</a:t>
            </a:r>
          </a:p>
          <a:p>
            <a:pPr algn="just"/>
            <a:r>
              <a:rPr lang="en-US" sz="800" dirty="0" smtClean="0">
                <a:latin typeface="Arial" pitchFamily="34" charset="0"/>
                <a:cs typeface="Arial" pitchFamily="34" charset="0"/>
              </a:rPr>
              <a:t>15. WARNING! When you remove the child from the swing it must not be active.</a:t>
            </a:r>
            <a:endParaRPr lang="bg-BG" sz="800" dirty="0" smtClean="0">
              <a:latin typeface="Arial" pitchFamily="34" charset="0"/>
              <a:cs typeface="Arial" pitchFamily="34" charset="0"/>
            </a:endParaRPr>
          </a:p>
        </p:txBody>
      </p:sp>
      <p:sp>
        <p:nvSpPr>
          <p:cNvPr id="33" name="TextBox 32"/>
          <p:cNvSpPr txBox="1"/>
          <p:nvPr/>
        </p:nvSpPr>
        <p:spPr>
          <a:xfrm>
            <a:off x="5072082" y="1977370"/>
            <a:ext cx="3960000" cy="954107"/>
          </a:xfrm>
          <a:prstGeom prst="rect">
            <a:avLst/>
          </a:prstGeom>
          <a:noFill/>
        </p:spPr>
        <p:txBody>
          <a:bodyPr wrap="square" rtlCol="0">
            <a:spAutoFit/>
          </a:bodyPr>
          <a:lstStyle/>
          <a:p>
            <a:pPr algn="just"/>
            <a:r>
              <a:rPr lang="bg-BG" sz="800" dirty="0" smtClean="0">
                <a:latin typeface="Arial" pitchFamily="34" charset="0"/>
                <a:cs typeface="Arial" pitchFamily="34" charset="0"/>
              </a:rPr>
              <a:t>(3) </a:t>
            </a:r>
            <a:r>
              <a:rPr lang="en-US" sz="800" dirty="0" smtClean="0">
                <a:latin typeface="Arial" pitchFamily="34" charset="0"/>
                <a:cs typeface="Arial" pitchFamily="34" charset="0"/>
              </a:rPr>
              <a:t>Folding</a:t>
            </a:r>
            <a:r>
              <a:rPr lang="bg-BG" sz="800" dirty="0" smtClean="0">
                <a:latin typeface="Arial" pitchFamily="34" charset="0"/>
                <a:cs typeface="Arial" pitchFamily="34" charset="0"/>
              </a:rPr>
              <a:t>: </a:t>
            </a:r>
            <a:r>
              <a:rPr lang="en-US" sz="800" dirty="0" smtClean="0">
                <a:latin typeface="Arial" pitchFamily="34" charset="0"/>
                <a:cs typeface="Arial" pitchFamily="34" charset="0"/>
              </a:rPr>
              <a:t>as on the following pictures</a:t>
            </a:r>
            <a:r>
              <a:rPr lang="bg-BG" sz="800" dirty="0" smtClean="0">
                <a:latin typeface="Arial" pitchFamily="34" charset="0"/>
                <a:cs typeface="Arial" pitchFamily="34" charset="0"/>
              </a:rPr>
              <a:t>, </a:t>
            </a:r>
            <a:r>
              <a:rPr lang="en-US" sz="800" dirty="0" smtClean="0">
                <a:latin typeface="Arial" pitchFamily="34" charset="0"/>
                <a:cs typeface="Arial" pitchFamily="34" charset="0"/>
              </a:rPr>
              <a:t>fold the seat and lock with the fastener</a:t>
            </a:r>
            <a:r>
              <a:rPr lang="bg-BG" sz="800" dirty="0" smtClean="0">
                <a:latin typeface="Arial" pitchFamily="34" charset="0"/>
                <a:cs typeface="Arial" pitchFamily="34" charset="0"/>
              </a:rPr>
              <a:t>. </a:t>
            </a:r>
            <a:r>
              <a:rPr lang="en-US" sz="800" dirty="0" smtClean="0">
                <a:latin typeface="Arial" pitchFamily="34" charset="0"/>
                <a:cs typeface="Arial" pitchFamily="34" charset="0"/>
              </a:rPr>
              <a:t>Afterwards activate the locking mechanism</a:t>
            </a:r>
            <a:r>
              <a:rPr lang="bg-BG" sz="800" dirty="0" smtClean="0">
                <a:latin typeface="Arial" pitchFamily="34" charset="0"/>
                <a:cs typeface="Arial" pitchFamily="34" charset="0"/>
              </a:rPr>
              <a:t>, </a:t>
            </a:r>
            <a:r>
              <a:rPr lang="en-US" sz="800" dirty="0" smtClean="0">
                <a:latin typeface="Arial" pitchFamily="34" charset="0"/>
                <a:cs typeface="Arial" pitchFamily="34" charset="0"/>
              </a:rPr>
              <a:t>in order to fold the auxiliary frame in accordance with the pictures below</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1. </a:t>
            </a:r>
            <a:r>
              <a:rPr lang="en-US" sz="800" dirty="0" smtClean="0">
                <a:latin typeface="Arial" pitchFamily="34" charset="0"/>
                <a:cs typeface="Arial" pitchFamily="34" charset="0"/>
              </a:rPr>
              <a:t>Fold the seat by pulling and both sides of the seat by at the same time</a:t>
            </a:r>
            <a:endParaRPr lang="bg-BG" sz="800" dirty="0" smtClean="0">
              <a:latin typeface="Arial" pitchFamily="34" charset="0"/>
              <a:cs typeface="Arial" pitchFamily="34" charset="0"/>
            </a:endParaRPr>
          </a:p>
          <a:p>
            <a:pPr algn="just"/>
            <a:r>
              <a:rPr lang="bg-BG" sz="800" dirty="0" smtClean="0">
                <a:latin typeface="Arial" pitchFamily="34" charset="0"/>
                <a:cs typeface="Arial" pitchFamily="34" charset="0"/>
              </a:rPr>
              <a:t>2. </a:t>
            </a:r>
            <a:r>
              <a:rPr lang="en-US" sz="800" dirty="0" smtClean="0">
                <a:latin typeface="Arial" pitchFamily="34" charset="0"/>
                <a:cs typeface="Arial" pitchFamily="34" charset="0"/>
              </a:rPr>
              <a:t>Lock the fastener after you fold the seat</a:t>
            </a:r>
            <a:endParaRPr lang="bg-BG" sz="800" dirty="0" smtClean="0">
              <a:latin typeface="Arial" pitchFamily="34" charset="0"/>
              <a:cs typeface="Arial" pitchFamily="34" charset="0"/>
            </a:endParaRPr>
          </a:p>
          <a:p>
            <a:pPr algn="just"/>
            <a:r>
              <a:rPr lang="bg-BG" sz="800" dirty="0" smtClean="0">
                <a:latin typeface="Arial" pitchFamily="34" charset="0"/>
                <a:cs typeface="Arial" pitchFamily="34" charset="0"/>
              </a:rPr>
              <a:t>3. </a:t>
            </a:r>
            <a:r>
              <a:rPr lang="en-US" sz="800" dirty="0" smtClean="0">
                <a:latin typeface="Arial" pitchFamily="34" charset="0"/>
                <a:cs typeface="Arial" pitchFamily="34" charset="0"/>
              </a:rPr>
              <a:t>Fold the auxiliary frame</a:t>
            </a:r>
            <a:r>
              <a:rPr lang="bg-BG" sz="800" dirty="0" smtClean="0">
                <a:latin typeface="Arial" pitchFamily="34" charset="0"/>
                <a:cs typeface="Arial" pitchFamily="34" charset="0"/>
              </a:rPr>
              <a:t>, </a:t>
            </a:r>
            <a:r>
              <a:rPr lang="en-US" sz="800" dirty="0" smtClean="0">
                <a:latin typeface="Arial" pitchFamily="34" charset="0"/>
                <a:cs typeface="Arial" pitchFamily="34" charset="0"/>
              </a:rPr>
              <a:t>while you press down the button </a:t>
            </a:r>
            <a:r>
              <a:rPr lang="bg-BG" sz="800" dirty="0" smtClean="0">
                <a:latin typeface="Arial" pitchFamily="34" charset="0"/>
                <a:cs typeface="Arial" pitchFamily="34" charset="0"/>
              </a:rPr>
              <a:t>натиск</a:t>
            </a:r>
            <a:r>
              <a:rPr lang="en-US" sz="800" dirty="0" smtClean="0">
                <a:latin typeface="Arial" pitchFamily="34" charset="0"/>
                <a:cs typeface="Arial" pitchFamily="34" charset="0"/>
              </a:rPr>
              <a:t>for folding of the main frame and the additional frame</a:t>
            </a:r>
            <a:endParaRPr lang="bg-BG" sz="800" dirty="0" smtClean="0">
              <a:latin typeface="Arial" pitchFamily="34" charset="0"/>
              <a:cs typeface="Arial" pitchFamily="34" charset="0"/>
            </a:endParaRPr>
          </a:p>
        </p:txBody>
      </p:sp>
      <p:sp>
        <p:nvSpPr>
          <p:cNvPr id="35" name="TextBox 34"/>
          <p:cNvSpPr txBox="1"/>
          <p:nvPr/>
        </p:nvSpPr>
        <p:spPr>
          <a:xfrm>
            <a:off x="5873355" y="446887"/>
            <a:ext cx="2357454" cy="215444"/>
          </a:xfrm>
          <a:prstGeom prst="rect">
            <a:avLst/>
          </a:prstGeom>
          <a:noFill/>
        </p:spPr>
        <p:txBody>
          <a:bodyPr wrap="square" rtlCol="0">
            <a:spAutoFit/>
          </a:bodyPr>
          <a:lstStyle/>
          <a:p>
            <a:pPr algn="ctr"/>
            <a:r>
              <a:rPr lang="en-US" sz="800" dirty="0" smtClean="0">
                <a:latin typeface="Arial" pitchFamily="34" charset="0"/>
                <a:cs typeface="Arial" pitchFamily="34" charset="0"/>
              </a:rPr>
              <a:t>Turning away of the toy bar</a:t>
            </a:r>
            <a:endParaRPr lang="bg-BG" sz="800" dirty="0" smtClean="0">
              <a:latin typeface="Arial" pitchFamily="34" charset="0"/>
              <a:cs typeface="Arial" pitchFamily="34" charset="0"/>
            </a:endParaRPr>
          </a:p>
        </p:txBody>
      </p:sp>
      <p:sp>
        <p:nvSpPr>
          <p:cNvPr id="36" name="TextBox 35"/>
          <p:cNvSpPr txBox="1"/>
          <p:nvPr/>
        </p:nvSpPr>
        <p:spPr>
          <a:xfrm>
            <a:off x="5072082" y="115810"/>
            <a:ext cx="3960000" cy="338554"/>
          </a:xfrm>
          <a:prstGeom prst="rect">
            <a:avLst/>
          </a:prstGeom>
          <a:noFill/>
        </p:spPr>
        <p:txBody>
          <a:bodyPr wrap="square" rtlCol="0">
            <a:spAutoFit/>
          </a:bodyPr>
          <a:lstStyle/>
          <a:p>
            <a:pPr algn="just"/>
            <a:r>
              <a:rPr lang="en-US" sz="800" dirty="0" smtClean="0">
                <a:latin typeface="Arial" pitchFamily="34" charset="0"/>
                <a:cs typeface="Arial" pitchFamily="34" charset="0"/>
              </a:rPr>
              <a:t>Turning away of the toy bar</a:t>
            </a:r>
            <a:r>
              <a:rPr lang="bg-BG" sz="800" dirty="0" smtClean="0">
                <a:latin typeface="Arial" pitchFamily="34" charset="0"/>
                <a:cs typeface="Arial" pitchFamily="34" charset="0"/>
              </a:rPr>
              <a:t>: </a:t>
            </a:r>
            <a:r>
              <a:rPr lang="en-US" sz="800" dirty="0" smtClean="0">
                <a:latin typeface="Arial" pitchFamily="34" charset="0"/>
                <a:cs typeface="Arial" pitchFamily="34" charset="0"/>
              </a:rPr>
              <a:t>as shown with an arrow</a:t>
            </a:r>
            <a:r>
              <a:rPr lang="bg-BG" sz="800" dirty="0" smtClean="0">
                <a:latin typeface="Arial" pitchFamily="34" charset="0"/>
                <a:cs typeface="Arial" pitchFamily="34" charset="0"/>
              </a:rPr>
              <a:t>, </a:t>
            </a:r>
            <a:r>
              <a:rPr lang="en-US" sz="800" dirty="0" smtClean="0">
                <a:latin typeface="Arial" pitchFamily="34" charset="0"/>
                <a:cs typeface="Arial" pitchFamily="34" charset="0"/>
              </a:rPr>
              <a:t>the toy bar can be turned away</a:t>
            </a:r>
            <a:r>
              <a:rPr lang="bg-BG" sz="800" dirty="0" smtClean="0">
                <a:latin typeface="Arial" pitchFamily="34" charset="0"/>
                <a:cs typeface="Arial" pitchFamily="34" charset="0"/>
              </a:rPr>
              <a:t>, </a:t>
            </a:r>
            <a:r>
              <a:rPr lang="en-US" sz="800" dirty="0" smtClean="0">
                <a:latin typeface="Arial" pitchFamily="34" charset="0"/>
                <a:cs typeface="Arial" pitchFamily="34" charset="0"/>
              </a:rPr>
              <a:t>in order to remove the baby</a:t>
            </a:r>
            <a:r>
              <a:rPr lang="bg-BG" sz="800" dirty="0" smtClean="0">
                <a:latin typeface="Arial" pitchFamily="34" charset="0"/>
                <a:cs typeface="Arial" pitchFamily="34" charset="0"/>
              </a:rPr>
              <a:t>, </a:t>
            </a:r>
            <a:r>
              <a:rPr lang="en-US" sz="800" dirty="0" smtClean="0">
                <a:latin typeface="Arial" pitchFamily="34" charset="0"/>
                <a:cs typeface="Arial" pitchFamily="34" charset="0"/>
              </a:rPr>
              <a:t>as shown in the following pictures </a:t>
            </a:r>
            <a:r>
              <a:rPr lang="bg-BG" sz="800" dirty="0" smtClean="0">
                <a:latin typeface="Arial" pitchFamily="34" charset="0"/>
                <a:cs typeface="Arial" pitchFamily="34"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4" descr="C:\Users\user\Desktop\Untitled_666.png"/>
          <p:cNvPicPr>
            <a:picLocks noChangeAspect="1" noChangeArrowheads="1"/>
          </p:cNvPicPr>
          <p:nvPr/>
        </p:nvPicPr>
        <p:blipFill>
          <a:blip r:embed="rId4"/>
          <a:srcRect r="53593" b="64082"/>
          <a:stretch>
            <a:fillRect/>
          </a:stretch>
        </p:blipFill>
        <p:spPr bwMode="auto">
          <a:xfrm>
            <a:off x="5143504" y="4442262"/>
            <a:ext cx="3924000" cy="1814375"/>
          </a:xfrm>
          <a:prstGeom prst="rect">
            <a:avLst/>
          </a:prstGeom>
          <a:noFill/>
        </p:spPr>
      </p:pic>
      <p:pic>
        <p:nvPicPr>
          <p:cNvPr id="77" name="Picture 3" descr="C:\Users\user\Desktop\Untitled_555.png"/>
          <p:cNvPicPr>
            <a:picLocks noChangeAspect="1" noChangeArrowheads="1"/>
          </p:cNvPicPr>
          <p:nvPr/>
        </p:nvPicPr>
        <p:blipFill>
          <a:blip r:embed="rId5"/>
          <a:srcRect r="66046" b="64635"/>
          <a:stretch>
            <a:fillRect/>
          </a:stretch>
        </p:blipFill>
        <p:spPr bwMode="auto">
          <a:xfrm>
            <a:off x="5214942" y="2128607"/>
            <a:ext cx="3024000" cy="1881624"/>
          </a:xfrm>
          <a:prstGeom prst="rect">
            <a:avLst/>
          </a:prstGeom>
          <a:noFill/>
        </p:spPr>
      </p:pic>
      <p:pic>
        <p:nvPicPr>
          <p:cNvPr id="82" name="Picture 5" descr="C:\Users\user\Desktop\Untitled_999.png"/>
          <p:cNvPicPr>
            <a:picLocks noChangeAspect="1" noChangeArrowheads="1"/>
          </p:cNvPicPr>
          <p:nvPr/>
        </p:nvPicPr>
        <p:blipFill>
          <a:blip r:embed="rId6"/>
          <a:srcRect t="1787" r="50967" b="63430"/>
          <a:stretch>
            <a:fillRect/>
          </a:stretch>
        </p:blipFill>
        <p:spPr bwMode="auto">
          <a:xfrm>
            <a:off x="5072066" y="216254"/>
            <a:ext cx="3960000" cy="1678215"/>
          </a:xfrm>
          <a:prstGeom prst="rect">
            <a:avLst/>
          </a:prstGeom>
          <a:noFill/>
        </p:spPr>
      </p:pic>
      <p:sp>
        <p:nvSpPr>
          <p:cNvPr id="9" name="TextBox 8"/>
          <p:cNvSpPr txBox="1"/>
          <p:nvPr/>
        </p:nvSpPr>
        <p:spPr>
          <a:xfrm>
            <a:off x="8643966" y="6535148"/>
            <a:ext cx="396000" cy="180000"/>
          </a:xfrm>
          <a:prstGeom prst="roundRect">
            <a:avLst/>
          </a:prstGeom>
          <a:noFill/>
          <a:ln w="6350">
            <a:solidFill>
              <a:schemeClr val="tx1"/>
            </a:solidFill>
          </a:ln>
        </p:spPr>
        <p:txBody>
          <a:bodyPr wrap="square" rtlCol="0" anchor="ctr">
            <a:spAutoFit/>
          </a:bodyPr>
          <a:lstStyle/>
          <a:p>
            <a:pPr algn="ctr"/>
            <a:r>
              <a:rPr lang="bg-BG" sz="900" b="1" dirty="0" smtClean="0">
                <a:latin typeface="Arial" pitchFamily="34" charset="0"/>
                <a:cs typeface="Arial" pitchFamily="34" charset="0"/>
              </a:rPr>
              <a:t>14</a:t>
            </a:r>
            <a:endParaRPr lang="bg-BG" sz="900" b="1" dirty="0">
              <a:latin typeface="Arial" pitchFamily="34" charset="0"/>
              <a:cs typeface="Arial" pitchFamily="34" charset="0"/>
            </a:endParaRPr>
          </a:p>
        </p:txBody>
      </p:sp>
      <p:sp>
        <p:nvSpPr>
          <p:cNvPr id="10" name="TextBox 9"/>
          <p:cNvSpPr txBox="1"/>
          <p:nvPr/>
        </p:nvSpPr>
        <p:spPr>
          <a:xfrm>
            <a:off x="104034" y="6535148"/>
            <a:ext cx="396000" cy="180000"/>
          </a:xfrm>
          <a:prstGeom prst="roundRect">
            <a:avLst/>
          </a:prstGeom>
          <a:noFill/>
          <a:ln w="6350">
            <a:solidFill>
              <a:schemeClr val="tx1"/>
            </a:solidFill>
          </a:ln>
        </p:spPr>
        <p:txBody>
          <a:bodyPr wrap="square" rtlCol="0" anchor="ctr">
            <a:spAutoFit/>
          </a:bodyPr>
          <a:lstStyle/>
          <a:p>
            <a:pPr algn="ctr"/>
            <a:r>
              <a:rPr lang="bg-BG" sz="900" b="1" dirty="0" smtClean="0">
                <a:latin typeface="Arial" pitchFamily="34" charset="0"/>
                <a:cs typeface="Arial" pitchFamily="34" charset="0"/>
              </a:rPr>
              <a:t>3</a:t>
            </a:r>
            <a:endParaRPr lang="bg-BG" sz="900" b="1" dirty="0">
              <a:latin typeface="Arial" pitchFamily="34" charset="0"/>
              <a:cs typeface="Arial" pitchFamily="34" charset="0"/>
            </a:endParaRPr>
          </a:p>
        </p:txBody>
      </p:sp>
      <p:pic>
        <p:nvPicPr>
          <p:cNvPr id="6145" name="Picture 1" descr="C:\Users\user\Desktop\Untitled_1.png"/>
          <p:cNvPicPr>
            <a:picLocks noChangeAspect="1" noChangeArrowheads="1"/>
          </p:cNvPicPr>
          <p:nvPr/>
        </p:nvPicPr>
        <p:blipFill>
          <a:blip r:embed="rId7"/>
          <a:srcRect/>
          <a:stretch>
            <a:fillRect/>
          </a:stretch>
        </p:blipFill>
        <p:spPr bwMode="auto">
          <a:xfrm>
            <a:off x="916860" y="164877"/>
            <a:ext cx="1728000" cy="1688819"/>
          </a:xfrm>
          <a:prstGeom prst="rect">
            <a:avLst/>
          </a:prstGeom>
          <a:noFill/>
        </p:spPr>
      </p:pic>
      <p:sp>
        <p:nvSpPr>
          <p:cNvPr id="50" name="TextBox 49"/>
          <p:cNvSpPr txBox="1"/>
          <p:nvPr/>
        </p:nvSpPr>
        <p:spPr>
          <a:xfrm>
            <a:off x="357158" y="71414"/>
            <a:ext cx="1000132" cy="307777"/>
          </a:xfrm>
          <a:prstGeom prst="rect">
            <a:avLst/>
          </a:prstGeom>
          <a:noFill/>
        </p:spPr>
        <p:txBody>
          <a:bodyPr wrap="square" rtlCol="0">
            <a:spAutoFit/>
          </a:bodyPr>
          <a:lstStyle/>
          <a:p>
            <a:pPr algn="ctr"/>
            <a:r>
              <a:rPr lang="bg-BG" sz="700" dirty="0" smtClean="0">
                <a:latin typeface="Arial" pitchFamily="34" charset="0"/>
                <a:cs typeface="Arial" pitchFamily="34" charset="0"/>
              </a:rPr>
              <a:t>Натиснете бутоните</a:t>
            </a:r>
            <a:endParaRPr lang="bg-BG" sz="700" dirty="0">
              <a:latin typeface="Arial" pitchFamily="34" charset="0"/>
              <a:cs typeface="Arial" pitchFamily="34" charset="0"/>
            </a:endParaRPr>
          </a:p>
        </p:txBody>
      </p:sp>
      <p:sp>
        <p:nvSpPr>
          <p:cNvPr id="51" name="TextBox 50"/>
          <p:cNvSpPr txBox="1"/>
          <p:nvPr/>
        </p:nvSpPr>
        <p:spPr>
          <a:xfrm>
            <a:off x="2428860" y="642918"/>
            <a:ext cx="1428760" cy="415498"/>
          </a:xfrm>
          <a:prstGeom prst="rect">
            <a:avLst/>
          </a:prstGeom>
          <a:noFill/>
        </p:spPr>
        <p:txBody>
          <a:bodyPr wrap="square" rtlCol="0">
            <a:spAutoFit/>
          </a:bodyPr>
          <a:lstStyle/>
          <a:p>
            <a:pPr algn="ctr"/>
            <a:r>
              <a:rPr lang="bg-BG" sz="700" dirty="0" smtClean="0">
                <a:latin typeface="Arial" pitchFamily="34" charset="0"/>
                <a:cs typeface="Arial" pitchFamily="34" charset="0"/>
              </a:rPr>
              <a:t>Разгънете свързващите рамки съгласно посоката на стрелките</a:t>
            </a:r>
            <a:endParaRPr lang="bg-BG" sz="700" dirty="0">
              <a:latin typeface="Arial" pitchFamily="34" charset="0"/>
              <a:cs typeface="Arial" pitchFamily="34" charset="0"/>
            </a:endParaRPr>
          </a:p>
        </p:txBody>
      </p:sp>
      <p:sp>
        <p:nvSpPr>
          <p:cNvPr id="614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6146" name="对象 8"/>
          <p:cNvGraphicFramePr>
            <a:graphicFrameLocks noChangeAspect="1"/>
          </p:cNvGraphicFramePr>
          <p:nvPr/>
        </p:nvGraphicFramePr>
        <p:xfrm>
          <a:off x="431406" y="2353712"/>
          <a:ext cx="3240000" cy="1289602"/>
        </p:xfrm>
        <a:graphic>
          <a:graphicData uri="http://schemas.openxmlformats.org/presentationml/2006/ole">
            <p:oleObj spid="_x0000_s6146" r:id="rId8" imgW="17506950" imgH="8658225" progId="">
              <p:embed/>
            </p:oleObj>
          </a:graphicData>
        </a:graphic>
      </p:graphicFrame>
      <p:sp>
        <p:nvSpPr>
          <p:cNvPr id="52" name="TextBox 51"/>
          <p:cNvSpPr txBox="1"/>
          <p:nvPr/>
        </p:nvSpPr>
        <p:spPr>
          <a:xfrm>
            <a:off x="71406" y="1824327"/>
            <a:ext cx="3960000" cy="461665"/>
          </a:xfrm>
          <a:prstGeom prst="rect">
            <a:avLst/>
          </a:prstGeom>
          <a:noFill/>
        </p:spPr>
        <p:txBody>
          <a:bodyPr wrap="square" rtlCol="0">
            <a:spAutoFit/>
          </a:bodyPr>
          <a:lstStyle/>
          <a:p>
            <a:pPr algn="just"/>
            <a:r>
              <a:rPr lang="bg-BG" sz="800" dirty="0" smtClean="0">
                <a:latin typeface="Arial" pitchFamily="34" charset="0"/>
                <a:cs typeface="Arial" pitchFamily="34" charset="0"/>
              </a:rPr>
              <a:t>2. Както е показано на снимките по-долу, вкарайте предната и задната тръба в свързващите рамки на основната рамка и допълнителна рамка и се уверете, че </a:t>
            </a:r>
            <a:r>
              <a:rPr lang="bg-BG" sz="800" dirty="0" err="1" smtClean="0">
                <a:latin typeface="Arial" pitchFamily="34" charset="0"/>
                <a:cs typeface="Arial" pitchFamily="34" charset="0"/>
              </a:rPr>
              <a:t>пружинните</a:t>
            </a:r>
            <a:r>
              <a:rPr lang="bg-BG" sz="800" dirty="0" smtClean="0">
                <a:latin typeface="Arial" pitchFamily="34" charset="0"/>
                <a:cs typeface="Arial" pitchFamily="34" charset="0"/>
              </a:rPr>
              <a:t> бутони пасват са закрепени на мястото си.</a:t>
            </a:r>
          </a:p>
        </p:txBody>
      </p:sp>
      <p:pic>
        <p:nvPicPr>
          <p:cNvPr id="53" name="Picture 1" descr="C:\Users\user\Desktop\Untitled_111.png"/>
          <p:cNvPicPr>
            <a:picLocks noChangeAspect="1" noChangeArrowheads="1"/>
          </p:cNvPicPr>
          <p:nvPr/>
        </p:nvPicPr>
        <p:blipFill>
          <a:blip r:embed="rId9"/>
          <a:srcRect t="1811" r="45930" b="38406"/>
          <a:stretch>
            <a:fillRect/>
          </a:stretch>
        </p:blipFill>
        <p:spPr bwMode="auto">
          <a:xfrm>
            <a:off x="71406" y="4500112"/>
            <a:ext cx="1260000" cy="832283"/>
          </a:xfrm>
          <a:prstGeom prst="rect">
            <a:avLst/>
          </a:prstGeom>
          <a:noFill/>
        </p:spPr>
      </p:pic>
      <p:graphicFrame>
        <p:nvGraphicFramePr>
          <p:cNvPr id="54" name="对象 39"/>
          <p:cNvGraphicFramePr>
            <a:graphicFrameLocks noChangeAspect="1"/>
          </p:cNvGraphicFramePr>
          <p:nvPr/>
        </p:nvGraphicFramePr>
        <p:xfrm>
          <a:off x="1285852" y="4500112"/>
          <a:ext cx="2664000" cy="1290922"/>
        </p:xfrm>
        <a:graphic>
          <a:graphicData uri="http://schemas.openxmlformats.org/presentationml/2006/ole">
            <p:oleObj spid="_x0000_s6148" r:id="rId10" imgW="175393350" imgH="204635100" progId="">
              <p:embed/>
            </p:oleObj>
          </a:graphicData>
        </a:graphic>
      </p:graphicFrame>
      <p:sp>
        <p:nvSpPr>
          <p:cNvPr id="55" name="TextBox 54"/>
          <p:cNvSpPr txBox="1"/>
          <p:nvPr/>
        </p:nvSpPr>
        <p:spPr>
          <a:xfrm>
            <a:off x="0" y="4357236"/>
            <a:ext cx="785786" cy="200055"/>
          </a:xfrm>
          <a:prstGeom prst="rect">
            <a:avLst/>
          </a:prstGeom>
          <a:noFill/>
        </p:spPr>
        <p:txBody>
          <a:bodyPr wrap="square" rtlCol="0">
            <a:spAutoFit/>
          </a:bodyPr>
          <a:lstStyle/>
          <a:p>
            <a:pPr algn="ctr"/>
            <a:r>
              <a:rPr lang="bg-BG" sz="700" dirty="0" err="1" smtClean="0">
                <a:latin typeface="Arial" pitchFamily="34" charset="0"/>
                <a:cs typeface="Arial" pitchFamily="34" charset="0"/>
              </a:rPr>
              <a:t>Държач</a:t>
            </a:r>
            <a:endParaRPr lang="bg-BG" sz="700" dirty="0">
              <a:latin typeface="Arial" pitchFamily="34" charset="0"/>
              <a:cs typeface="Arial" pitchFamily="34" charset="0"/>
            </a:endParaRPr>
          </a:p>
        </p:txBody>
      </p:sp>
      <p:sp>
        <p:nvSpPr>
          <p:cNvPr id="56" name="TextBox 55"/>
          <p:cNvSpPr txBox="1"/>
          <p:nvPr/>
        </p:nvSpPr>
        <p:spPr>
          <a:xfrm>
            <a:off x="642910" y="4358366"/>
            <a:ext cx="571504" cy="200055"/>
          </a:xfrm>
          <a:prstGeom prst="rect">
            <a:avLst/>
          </a:prstGeom>
          <a:noFill/>
        </p:spPr>
        <p:txBody>
          <a:bodyPr wrap="square" rtlCol="0">
            <a:spAutoFit/>
          </a:bodyPr>
          <a:lstStyle/>
          <a:p>
            <a:r>
              <a:rPr lang="bg-BG" sz="700" dirty="0" smtClean="0">
                <a:latin typeface="Arial" pitchFamily="34" charset="0"/>
                <a:cs typeface="Arial" pitchFamily="34" charset="0"/>
              </a:rPr>
              <a:t>Шайба</a:t>
            </a:r>
            <a:endParaRPr lang="bg-BG" sz="700" dirty="0">
              <a:latin typeface="Arial" pitchFamily="34" charset="0"/>
              <a:cs typeface="Arial" pitchFamily="34" charset="0"/>
            </a:endParaRPr>
          </a:p>
        </p:txBody>
      </p:sp>
      <p:sp>
        <p:nvSpPr>
          <p:cNvPr id="57" name="TextBox 56"/>
          <p:cNvSpPr txBox="1"/>
          <p:nvPr/>
        </p:nvSpPr>
        <p:spPr>
          <a:xfrm>
            <a:off x="928662" y="4501242"/>
            <a:ext cx="642942" cy="200055"/>
          </a:xfrm>
          <a:prstGeom prst="rect">
            <a:avLst/>
          </a:prstGeom>
          <a:noFill/>
        </p:spPr>
        <p:txBody>
          <a:bodyPr wrap="square" rtlCol="0">
            <a:spAutoFit/>
          </a:bodyPr>
          <a:lstStyle/>
          <a:p>
            <a:r>
              <a:rPr lang="bg-BG" sz="700" dirty="0" smtClean="0">
                <a:latin typeface="Arial" pitchFamily="34" charset="0"/>
                <a:cs typeface="Arial" pitchFamily="34" charset="0"/>
              </a:rPr>
              <a:t>Капачка</a:t>
            </a:r>
            <a:endParaRPr lang="bg-BG" sz="700" dirty="0">
              <a:latin typeface="Arial" pitchFamily="34" charset="0"/>
              <a:cs typeface="Arial" pitchFamily="34" charset="0"/>
            </a:endParaRPr>
          </a:p>
        </p:txBody>
      </p:sp>
      <p:sp>
        <p:nvSpPr>
          <p:cNvPr id="58" name="TextBox 57"/>
          <p:cNvSpPr txBox="1"/>
          <p:nvPr/>
        </p:nvSpPr>
        <p:spPr>
          <a:xfrm>
            <a:off x="214314" y="5228751"/>
            <a:ext cx="1285852" cy="200055"/>
          </a:xfrm>
          <a:prstGeom prst="rect">
            <a:avLst/>
          </a:prstGeom>
          <a:noFill/>
        </p:spPr>
        <p:txBody>
          <a:bodyPr wrap="square" rtlCol="0">
            <a:spAutoFit/>
          </a:bodyPr>
          <a:lstStyle/>
          <a:p>
            <a:r>
              <a:rPr lang="bg-BG" sz="700" dirty="0" smtClean="0">
                <a:latin typeface="Arial" pitchFamily="34" charset="0"/>
                <a:cs typeface="Arial" pitchFamily="34" charset="0"/>
              </a:rPr>
              <a:t>Предпазител</a:t>
            </a:r>
            <a:endParaRPr lang="bg-BG" sz="700" dirty="0">
              <a:latin typeface="Arial" pitchFamily="34" charset="0"/>
              <a:cs typeface="Arial" pitchFamily="34" charset="0"/>
            </a:endParaRPr>
          </a:p>
        </p:txBody>
      </p:sp>
      <p:sp>
        <p:nvSpPr>
          <p:cNvPr id="59" name="TextBox 58"/>
          <p:cNvSpPr txBox="1"/>
          <p:nvPr/>
        </p:nvSpPr>
        <p:spPr>
          <a:xfrm>
            <a:off x="71406" y="6000768"/>
            <a:ext cx="3960000" cy="338554"/>
          </a:xfrm>
          <a:prstGeom prst="rect">
            <a:avLst/>
          </a:prstGeom>
          <a:noFill/>
        </p:spPr>
        <p:txBody>
          <a:bodyPr wrap="square" rtlCol="0">
            <a:spAutoFit/>
          </a:bodyPr>
          <a:lstStyle/>
          <a:p>
            <a:pPr algn="just"/>
            <a:r>
              <a:rPr lang="bg-BG" sz="800" dirty="0" smtClean="0">
                <a:latin typeface="Arial" pitchFamily="34" charset="0"/>
                <a:cs typeface="Arial" pitchFamily="34" charset="0"/>
              </a:rPr>
              <a:t>4. Както е показано на снимката по-долу, края на грифа за играчки се поставя в отвора на дясната основа.</a:t>
            </a:r>
          </a:p>
        </p:txBody>
      </p:sp>
      <p:sp>
        <p:nvSpPr>
          <p:cNvPr id="60" name="TextBox 59"/>
          <p:cNvSpPr txBox="1"/>
          <p:nvPr/>
        </p:nvSpPr>
        <p:spPr>
          <a:xfrm>
            <a:off x="71406" y="3857628"/>
            <a:ext cx="3960000" cy="461665"/>
          </a:xfrm>
          <a:prstGeom prst="rect">
            <a:avLst/>
          </a:prstGeom>
          <a:noFill/>
        </p:spPr>
        <p:txBody>
          <a:bodyPr wrap="square" rtlCol="0">
            <a:spAutoFit/>
          </a:bodyPr>
          <a:lstStyle/>
          <a:p>
            <a:pPr algn="just"/>
            <a:r>
              <a:rPr lang="bg-BG" sz="800" dirty="0" smtClean="0">
                <a:latin typeface="Arial" pitchFamily="34" charset="0"/>
                <a:cs typeface="Arial" pitchFamily="34" charset="0"/>
              </a:rPr>
              <a:t>3. Монтиране на рамката на седалка, </a:t>
            </a:r>
            <a:r>
              <a:rPr lang="bg-BG" sz="800" dirty="0" err="1" smtClean="0">
                <a:latin typeface="Arial" pitchFamily="34" charset="0"/>
                <a:cs typeface="Arial" pitchFamily="34" charset="0"/>
              </a:rPr>
              <a:t>държач</a:t>
            </a:r>
            <a:r>
              <a:rPr lang="bg-BG" sz="800" dirty="0" smtClean="0">
                <a:latin typeface="Arial" pitchFamily="34" charset="0"/>
                <a:cs typeface="Arial" pitchFamily="34" charset="0"/>
              </a:rPr>
              <a:t>, шайба, капачка, предпазител и основната рамка – следвайте стъпките, показани на снимките по-долу. След това разклатете седалката, за да се уверите, че е монтирана сигурно.</a:t>
            </a:r>
            <a:endParaRPr lang="bg-BG" sz="800" dirty="0">
              <a:latin typeface="Arial" pitchFamily="34" charset="0"/>
              <a:cs typeface="Arial" pitchFamily="34" charset="0"/>
            </a:endParaRPr>
          </a:p>
        </p:txBody>
      </p:sp>
      <p:sp>
        <p:nvSpPr>
          <p:cNvPr id="68" name="TextBox 67"/>
          <p:cNvSpPr txBox="1"/>
          <p:nvPr/>
        </p:nvSpPr>
        <p:spPr>
          <a:xfrm>
            <a:off x="5072066" y="3933859"/>
            <a:ext cx="3960000" cy="584775"/>
          </a:xfrm>
          <a:prstGeom prst="rect">
            <a:avLst/>
          </a:prstGeom>
          <a:noFill/>
        </p:spPr>
        <p:txBody>
          <a:bodyPr wrap="square" rtlCol="0">
            <a:spAutoFit/>
          </a:bodyPr>
          <a:lstStyle/>
          <a:p>
            <a:pPr algn="ctr"/>
            <a:r>
              <a:rPr lang="en-US" sz="800" b="1" dirty="0" smtClean="0">
                <a:latin typeface="Arial" pitchFamily="34" charset="0"/>
                <a:cs typeface="Arial" pitchFamily="34" charset="0"/>
              </a:rPr>
              <a:t>III. Characteristics of the product</a:t>
            </a:r>
            <a:endParaRPr lang="bg-BG" sz="800" b="1" dirty="0" smtClean="0">
              <a:latin typeface="Arial" pitchFamily="34" charset="0"/>
              <a:cs typeface="Arial" pitchFamily="34" charset="0"/>
            </a:endParaRPr>
          </a:p>
          <a:p>
            <a:pPr algn="just"/>
            <a:r>
              <a:rPr lang="bg-BG" sz="800" dirty="0" smtClean="0">
                <a:latin typeface="Arial" pitchFamily="34" charset="0"/>
                <a:cs typeface="Arial" pitchFamily="34" charset="0"/>
              </a:rPr>
              <a:t>(1) </a:t>
            </a:r>
            <a:r>
              <a:rPr lang="en-US" sz="800" dirty="0" smtClean="0">
                <a:latin typeface="Arial" pitchFamily="34" charset="0"/>
                <a:cs typeface="Arial" pitchFamily="34" charset="0"/>
              </a:rPr>
              <a:t>Adjustment of the angle of the backrest as shown, press the left and right button for adjustment of the seat at the same time</a:t>
            </a:r>
            <a:r>
              <a:rPr lang="bg-BG" sz="800" dirty="0" smtClean="0">
                <a:latin typeface="Arial" pitchFamily="34" charset="0"/>
                <a:cs typeface="Arial" pitchFamily="34" charset="0"/>
              </a:rPr>
              <a:t>, </a:t>
            </a:r>
            <a:r>
              <a:rPr lang="en-US" sz="800" dirty="0" smtClean="0">
                <a:latin typeface="Arial" pitchFamily="34" charset="0"/>
                <a:cs typeface="Arial" pitchFamily="34" charset="0"/>
              </a:rPr>
              <a:t>afterwards turn the seat upwards and downwards</a:t>
            </a:r>
            <a:r>
              <a:rPr lang="bg-BG" sz="800" dirty="0" smtClean="0">
                <a:latin typeface="Arial" pitchFamily="34" charset="0"/>
                <a:cs typeface="Arial" pitchFamily="34" charset="0"/>
              </a:rPr>
              <a:t>, </a:t>
            </a:r>
            <a:r>
              <a:rPr lang="en-US" sz="800" dirty="0" smtClean="0">
                <a:latin typeface="Arial" pitchFamily="34" charset="0"/>
                <a:cs typeface="Arial" pitchFamily="34" charset="0"/>
              </a:rPr>
              <a:t>the angle of the backrest can be adjusted</a:t>
            </a:r>
            <a:r>
              <a:rPr lang="bg-BG" sz="800" dirty="0" smtClean="0">
                <a:latin typeface="Arial" pitchFamily="34" charset="0"/>
                <a:cs typeface="Arial" pitchFamily="34" charset="0"/>
              </a:rPr>
              <a:t>.</a:t>
            </a:r>
          </a:p>
        </p:txBody>
      </p:sp>
      <p:sp>
        <p:nvSpPr>
          <p:cNvPr id="69" name="TextBox 68"/>
          <p:cNvSpPr txBox="1"/>
          <p:nvPr/>
        </p:nvSpPr>
        <p:spPr>
          <a:xfrm>
            <a:off x="8143900" y="4870890"/>
            <a:ext cx="1000132" cy="200055"/>
          </a:xfrm>
          <a:prstGeom prst="rect">
            <a:avLst/>
          </a:prstGeom>
          <a:noFill/>
        </p:spPr>
        <p:txBody>
          <a:bodyPr wrap="square" rtlCol="0">
            <a:spAutoFit/>
          </a:bodyPr>
          <a:lstStyle/>
          <a:p>
            <a:r>
              <a:rPr lang="en-US" sz="700" dirty="0" smtClean="0">
                <a:latin typeface="Arial" pitchFamily="34" charset="0"/>
                <a:cs typeface="Arial" pitchFamily="34" charset="0"/>
              </a:rPr>
              <a:t>Lying position</a:t>
            </a:r>
            <a:endParaRPr lang="bg-BG" sz="700" dirty="0" smtClean="0">
              <a:latin typeface="Arial" pitchFamily="34" charset="0"/>
              <a:cs typeface="Arial" pitchFamily="34" charset="0"/>
            </a:endParaRPr>
          </a:p>
        </p:txBody>
      </p:sp>
      <p:sp>
        <p:nvSpPr>
          <p:cNvPr id="70" name="TextBox 69"/>
          <p:cNvSpPr txBox="1"/>
          <p:nvPr/>
        </p:nvSpPr>
        <p:spPr>
          <a:xfrm>
            <a:off x="5429256" y="5871022"/>
            <a:ext cx="1214446" cy="415498"/>
          </a:xfrm>
          <a:prstGeom prst="rect">
            <a:avLst/>
          </a:prstGeom>
          <a:noFill/>
        </p:spPr>
        <p:txBody>
          <a:bodyPr wrap="square" rtlCol="0">
            <a:spAutoFit/>
          </a:bodyPr>
          <a:lstStyle/>
          <a:p>
            <a:r>
              <a:rPr lang="en-US" sz="700" dirty="0" smtClean="0">
                <a:latin typeface="Arial" pitchFamily="34" charset="0"/>
                <a:cs typeface="Arial" pitchFamily="34" charset="0"/>
              </a:rPr>
              <a:t>Press both buttons in order to adjust the seat upwards and backwards</a:t>
            </a:r>
            <a:r>
              <a:rPr lang="bg-BG" sz="700" dirty="0" smtClean="0">
                <a:latin typeface="Arial" pitchFamily="34" charset="0"/>
                <a:cs typeface="Arial" pitchFamily="34" charset="0"/>
              </a:rPr>
              <a:t>.</a:t>
            </a:r>
          </a:p>
        </p:txBody>
      </p:sp>
      <p:sp>
        <p:nvSpPr>
          <p:cNvPr id="71" name="TextBox 70"/>
          <p:cNvSpPr txBox="1"/>
          <p:nvPr/>
        </p:nvSpPr>
        <p:spPr>
          <a:xfrm>
            <a:off x="6429388" y="4742273"/>
            <a:ext cx="1000132" cy="200055"/>
          </a:xfrm>
          <a:prstGeom prst="rect">
            <a:avLst/>
          </a:prstGeom>
          <a:noFill/>
        </p:spPr>
        <p:txBody>
          <a:bodyPr wrap="square" rtlCol="0">
            <a:spAutoFit/>
          </a:bodyPr>
          <a:lstStyle/>
          <a:p>
            <a:r>
              <a:rPr lang="en-US" sz="700" dirty="0" smtClean="0">
                <a:latin typeface="Arial" pitchFamily="34" charset="0"/>
                <a:cs typeface="Arial" pitchFamily="34" charset="0"/>
              </a:rPr>
              <a:t>Sitting position</a:t>
            </a:r>
            <a:endParaRPr lang="bg-BG" sz="700" dirty="0" smtClean="0">
              <a:latin typeface="Arial" pitchFamily="34" charset="0"/>
              <a:cs typeface="Arial" pitchFamily="34" charset="0"/>
            </a:endParaRPr>
          </a:p>
        </p:txBody>
      </p:sp>
      <p:sp>
        <p:nvSpPr>
          <p:cNvPr id="78" name="TextBox 77"/>
          <p:cNvSpPr txBox="1"/>
          <p:nvPr/>
        </p:nvSpPr>
        <p:spPr>
          <a:xfrm>
            <a:off x="7215206" y="3393367"/>
            <a:ext cx="2071702" cy="415498"/>
          </a:xfrm>
          <a:prstGeom prst="rect">
            <a:avLst/>
          </a:prstGeom>
          <a:noFill/>
        </p:spPr>
        <p:txBody>
          <a:bodyPr wrap="square" rtlCol="0">
            <a:spAutoFit/>
          </a:bodyPr>
          <a:lstStyle/>
          <a:p>
            <a:r>
              <a:rPr lang="en-US" sz="700" dirty="0" smtClean="0">
                <a:latin typeface="Arial" pitchFamily="34" charset="0"/>
                <a:cs typeface="Arial" pitchFamily="34" charset="0"/>
              </a:rPr>
              <a:t>5.8-6V, &lt;=800ma: output voltage of adapter </a:t>
            </a:r>
            <a:r>
              <a:rPr lang="bg-BG" sz="700" dirty="0" smtClean="0">
                <a:latin typeface="Arial" pitchFamily="34" charset="0"/>
                <a:cs typeface="Arial" pitchFamily="34" charset="0"/>
              </a:rPr>
              <a:t>5.8-6</a:t>
            </a:r>
            <a:r>
              <a:rPr lang="en-US" sz="700" dirty="0" smtClean="0">
                <a:latin typeface="Arial" pitchFamily="34" charset="0"/>
                <a:cs typeface="Arial" pitchFamily="34" charset="0"/>
              </a:rPr>
              <a:t>V, </a:t>
            </a:r>
            <a:r>
              <a:rPr lang="bg-BG" sz="700" dirty="0" smtClean="0">
                <a:latin typeface="Arial" pitchFamily="34" charset="0"/>
                <a:cs typeface="Arial" pitchFamily="34" charset="0"/>
              </a:rPr>
              <a:t>&lt;=</a:t>
            </a:r>
            <a:r>
              <a:rPr lang="en-US" sz="700" dirty="0" smtClean="0">
                <a:latin typeface="Arial" pitchFamily="34" charset="0"/>
                <a:cs typeface="Arial" pitchFamily="34" charset="0"/>
              </a:rPr>
              <a:t>800</a:t>
            </a:r>
            <a:r>
              <a:rPr lang="bg-BG" sz="700" dirty="0" err="1" smtClean="0">
                <a:latin typeface="Arial" pitchFamily="34" charset="0"/>
                <a:cs typeface="Arial" pitchFamily="34" charset="0"/>
              </a:rPr>
              <a:t>мА</a:t>
            </a:r>
            <a:endParaRPr lang="bg-BG" sz="700" dirty="0" smtClean="0">
              <a:latin typeface="Arial" pitchFamily="34" charset="0"/>
              <a:cs typeface="Arial" pitchFamily="34" charset="0"/>
            </a:endParaRPr>
          </a:p>
          <a:p>
            <a:pPr marL="265113" indent="-265113"/>
            <a:endParaRPr lang="bg-BG" sz="700" dirty="0">
              <a:latin typeface="Arial" pitchFamily="34" charset="0"/>
              <a:cs typeface="Arial" pitchFamily="34" charset="0"/>
            </a:endParaRPr>
          </a:p>
        </p:txBody>
      </p:sp>
      <p:sp>
        <p:nvSpPr>
          <p:cNvPr id="79" name="TextBox 78"/>
          <p:cNvSpPr txBox="1"/>
          <p:nvPr/>
        </p:nvSpPr>
        <p:spPr>
          <a:xfrm>
            <a:off x="7929586" y="2242928"/>
            <a:ext cx="785818" cy="200055"/>
          </a:xfrm>
          <a:prstGeom prst="rect">
            <a:avLst/>
          </a:prstGeom>
          <a:noFill/>
        </p:spPr>
        <p:txBody>
          <a:bodyPr wrap="square" rtlCol="0">
            <a:spAutoFit/>
          </a:bodyPr>
          <a:lstStyle/>
          <a:p>
            <a:r>
              <a:rPr lang="en-US" sz="700" dirty="0" smtClean="0">
                <a:latin typeface="Arial" pitchFamily="34" charset="0"/>
                <a:cs typeface="Arial" pitchFamily="34" charset="0"/>
              </a:rPr>
              <a:t>DC connector</a:t>
            </a:r>
            <a:endParaRPr lang="bg-BG" sz="700" dirty="0" smtClean="0">
              <a:latin typeface="Arial" pitchFamily="34" charset="0"/>
              <a:cs typeface="Arial" pitchFamily="34" charset="0"/>
            </a:endParaRPr>
          </a:p>
        </p:txBody>
      </p:sp>
      <p:sp>
        <p:nvSpPr>
          <p:cNvPr id="80" name="TextBox 79"/>
          <p:cNvSpPr txBox="1"/>
          <p:nvPr/>
        </p:nvSpPr>
        <p:spPr>
          <a:xfrm>
            <a:off x="8001024" y="2457242"/>
            <a:ext cx="857256" cy="200055"/>
          </a:xfrm>
          <a:prstGeom prst="rect">
            <a:avLst/>
          </a:prstGeom>
          <a:noFill/>
        </p:spPr>
        <p:txBody>
          <a:bodyPr wrap="square" rtlCol="0">
            <a:spAutoFit/>
          </a:bodyPr>
          <a:lstStyle/>
          <a:p>
            <a:r>
              <a:rPr lang="en-US" sz="700" dirty="0" smtClean="0">
                <a:latin typeface="Arial" pitchFamily="34" charset="0"/>
                <a:cs typeface="Arial" pitchFamily="34" charset="0"/>
              </a:rPr>
              <a:t>DC plug</a:t>
            </a:r>
            <a:endParaRPr lang="bg-BG" sz="700" dirty="0" smtClean="0">
              <a:latin typeface="Arial" pitchFamily="34" charset="0"/>
              <a:cs typeface="Arial" pitchFamily="34" charset="0"/>
            </a:endParaRPr>
          </a:p>
        </p:txBody>
      </p:sp>
      <p:sp>
        <p:nvSpPr>
          <p:cNvPr id="81" name="TextBox 80"/>
          <p:cNvSpPr txBox="1"/>
          <p:nvPr/>
        </p:nvSpPr>
        <p:spPr>
          <a:xfrm>
            <a:off x="8215338" y="2602377"/>
            <a:ext cx="928694" cy="523220"/>
          </a:xfrm>
          <a:prstGeom prst="rect">
            <a:avLst/>
          </a:prstGeom>
          <a:noFill/>
        </p:spPr>
        <p:txBody>
          <a:bodyPr wrap="square" rtlCol="0">
            <a:spAutoFit/>
          </a:bodyPr>
          <a:lstStyle/>
          <a:p>
            <a:r>
              <a:rPr lang="en-US" sz="700" dirty="0" smtClean="0">
                <a:latin typeface="Arial" pitchFamily="34" charset="0"/>
                <a:cs typeface="Arial" pitchFamily="34" charset="0"/>
              </a:rPr>
              <a:t>AC plug can be inserted in AC socket with</a:t>
            </a:r>
            <a:r>
              <a:rPr lang="bg-BG" sz="700" dirty="0" smtClean="0">
                <a:latin typeface="Arial" pitchFamily="34" charset="0"/>
                <a:cs typeface="Arial" pitchFamily="34" charset="0"/>
              </a:rPr>
              <a:t> 100-240</a:t>
            </a:r>
            <a:r>
              <a:rPr lang="en-US" sz="700" dirty="0" smtClean="0">
                <a:latin typeface="Arial" pitchFamily="34" charset="0"/>
                <a:cs typeface="Arial" pitchFamily="34" charset="0"/>
              </a:rPr>
              <a:t>V, 50/60HZ</a:t>
            </a:r>
          </a:p>
        </p:txBody>
      </p:sp>
      <p:sp>
        <p:nvSpPr>
          <p:cNvPr id="83" name="TextBox 82"/>
          <p:cNvSpPr txBox="1"/>
          <p:nvPr/>
        </p:nvSpPr>
        <p:spPr>
          <a:xfrm>
            <a:off x="6929454" y="1438463"/>
            <a:ext cx="2357454" cy="415498"/>
          </a:xfrm>
          <a:prstGeom prst="rect">
            <a:avLst/>
          </a:prstGeom>
          <a:noFill/>
        </p:spPr>
        <p:txBody>
          <a:bodyPr wrap="square" rtlCol="0">
            <a:spAutoFit/>
          </a:bodyPr>
          <a:lstStyle/>
          <a:p>
            <a:r>
              <a:rPr lang="bg-BG" sz="700" dirty="0" smtClean="0">
                <a:latin typeface="Arial" pitchFamily="34" charset="0"/>
                <a:cs typeface="Arial" pitchFamily="34" charset="0"/>
              </a:rPr>
              <a:t>1. </a:t>
            </a:r>
            <a:r>
              <a:rPr lang="en-US" sz="700" dirty="0" smtClean="0">
                <a:latin typeface="Arial" pitchFamily="34" charset="0"/>
                <a:cs typeface="Arial" pitchFamily="34" charset="0"/>
              </a:rPr>
              <a:t>Place the negative polarity of the </a:t>
            </a:r>
            <a:r>
              <a:rPr lang="bg-BG" sz="700" dirty="0" smtClean="0">
                <a:latin typeface="Arial" pitchFamily="34" charset="0"/>
                <a:cs typeface="Arial" pitchFamily="34" charset="0"/>
              </a:rPr>
              <a:t>5АА </a:t>
            </a:r>
            <a:r>
              <a:rPr lang="en-US" sz="700" dirty="0" smtClean="0">
                <a:latin typeface="Arial" pitchFamily="34" charset="0"/>
                <a:cs typeface="Arial" pitchFamily="34" charset="0"/>
              </a:rPr>
              <a:t>battery towards the spring at the end of the battery compartment</a:t>
            </a:r>
            <a:endParaRPr lang="bg-BG" sz="700" dirty="0" smtClean="0">
              <a:latin typeface="Arial" pitchFamily="34" charset="0"/>
              <a:cs typeface="Arial" pitchFamily="34" charset="0"/>
            </a:endParaRPr>
          </a:p>
        </p:txBody>
      </p:sp>
      <p:sp>
        <p:nvSpPr>
          <p:cNvPr id="84" name="TextBox 83"/>
          <p:cNvSpPr txBox="1"/>
          <p:nvPr/>
        </p:nvSpPr>
        <p:spPr>
          <a:xfrm>
            <a:off x="6429388" y="152579"/>
            <a:ext cx="2643206" cy="307777"/>
          </a:xfrm>
          <a:prstGeom prst="rect">
            <a:avLst/>
          </a:prstGeom>
          <a:noFill/>
        </p:spPr>
        <p:txBody>
          <a:bodyPr wrap="square" rtlCol="0">
            <a:spAutoFit/>
          </a:bodyPr>
          <a:lstStyle/>
          <a:p>
            <a:r>
              <a:rPr lang="bg-BG" sz="700" dirty="0" smtClean="0">
                <a:latin typeface="Arial" pitchFamily="34" charset="0"/>
                <a:cs typeface="Arial" pitchFamily="34" charset="0"/>
              </a:rPr>
              <a:t>2. </a:t>
            </a:r>
            <a:r>
              <a:rPr lang="en-US" sz="700" dirty="0" smtClean="0">
                <a:latin typeface="Arial" pitchFamily="34" charset="0"/>
                <a:cs typeface="Arial" pitchFamily="34" charset="0"/>
              </a:rPr>
              <a:t>Place the positive polarity of the </a:t>
            </a:r>
            <a:r>
              <a:rPr lang="bg-BG" sz="700" dirty="0" smtClean="0">
                <a:latin typeface="Arial" pitchFamily="34" charset="0"/>
                <a:cs typeface="Arial" pitchFamily="34" charset="0"/>
              </a:rPr>
              <a:t>5АА </a:t>
            </a:r>
            <a:r>
              <a:rPr lang="en-US" sz="700" dirty="0" smtClean="0">
                <a:latin typeface="Arial" pitchFamily="34" charset="0"/>
                <a:cs typeface="Arial" pitchFamily="34" charset="0"/>
              </a:rPr>
              <a:t>battery towards the </a:t>
            </a:r>
            <a:r>
              <a:rPr lang="bg-BG" sz="700" dirty="0" smtClean="0">
                <a:latin typeface="Arial" pitchFamily="34" charset="0"/>
                <a:cs typeface="Arial" pitchFamily="34" charset="0"/>
              </a:rPr>
              <a:t>“+” </a:t>
            </a:r>
            <a:r>
              <a:rPr lang="en-US" sz="700" dirty="0" smtClean="0">
                <a:latin typeface="Arial" pitchFamily="34" charset="0"/>
                <a:cs typeface="Arial" pitchFamily="34" charset="0"/>
              </a:rPr>
              <a:t>end of the battery compartment</a:t>
            </a:r>
            <a:endParaRPr lang="bg-BG" sz="700" dirty="0" smtClean="0">
              <a:latin typeface="Arial" pitchFamily="34" charset="0"/>
              <a:cs typeface="Arial" pitchFamily="34" charset="0"/>
            </a:endParaRPr>
          </a:p>
        </p:txBody>
      </p:sp>
      <p:sp>
        <p:nvSpPr>
          <p:cNvPr id="85" name="TextBox 84"/>
          <p:cNvSpPr txBox="1"/>
          <p:nvPr/>
        </p:nvSpPr>
        <p:spPr>
          <a:xfrm>
            <a:off x="8501090" y="581207"/>
            <a:ext cx="785818" cy="523220"/>
          </a:xfrm>
          <a:prstGeom prst="rect">
            <a:avLst/>
          </a:prstGeom>
          <a:noFill/>
        </p:spPr>
        <p:txBody>
          <a:bodyPr wrap="square" rtlCol="0">
            <a:spAutoFit/>
          </a:bodyPr>
          <a:lstStyle/>
          <a:p>
            <a:r>
              <a:rPr lang="bg-BG" sz="700" dirty="0" smtClean="0">
                <a:latin typeface="Arial" pitchFamily="34" charset="0"/>
                <a:cs typeface="Arial" pitchFamily="34" charset="0"/>
              </a:rPr>
              <a:t>4. </a:t>
            </a:r>
            <a:r>
              <a:rPr lang="en-US" sz="700" dirty="0" smtClean="0">
                <a:latin typeface="Arial" pitchFamily="34" charset="0"/>
                <a:cs typeface="Arial" pitchFamily="34" charset="0"/>
              </a:rPr>
              <a:t>Close and fasten the lid of the battery compartment </a:t>
            </a:r>
            <a:endParaRPr lang="bg-BG" sz="700" dirty="0" smtClean="0">
              <a:latin typeface="Arial" pitchFamily="34" charset="0"/>
              <a:cs typeface="Arial" pitchFamily="34" charset="0"/>
            </a:endParaRPr>
          </a:p>
        </p:txBody>
      </p:sp>
      <p:sp>
        <p:nvSpPr>
          <p:cNvPr id="86" name="TextBox 85"/>
          <p:cNvSpPr txBox="1"/>
          <p:nvPr/>
        </p:nvSpPr>
        <p:spPr>
          <a:xfrm>
            <a:off x="7500958" y="1224149"/>
            <a:ext cx="1000132" cy="307777"/>
          </a:xfrm>
          <a:prstGeom prst="rect">
            <a:avLst/>
          </a:prstGeom>
          <a:noFill/>
        </p:spPr>
        <p:txBody>
          <a:bodyPr wrap="square" rtlCol="0">
            <a:spAutoFit/>
          </a:bodyPr>
          <a:lstStyle/>
          <a:p>
            <a:r>
              <a:rPr lang="bg-BG" sz="700" dirty="0" smtClean="0">
                <a:latin typeface="Arial" pitchFamily="34" charset="0"/>
                <a:cs typeface="Arial" pitchFamily="34" charset="0"/>
              </a:rPr>
              <a:t>3. </a:t>
            </a:r>
            <a:r>
              <a:rPr lang="en-US" sz="700" dirty="0" smtClean="0">
                <a:latin typeface="Arial" pitchFamily="34" charset="0"/>
                <a:cs typeface="Arial" pitchFamily="34" charset="0"/>
              </a:rPr>
              <a:t>The batteries must lie flat</a:t>
            </a:r>
            <a:endParaRPr lang="bg-BG" sz="700" dirty="0" smtClean="0">
              <a:latin typeface="Arial" pitchFamily="34" charset="0"/>
              <a:cs typeface="Arial" pitchFamily="34" charset="0"/>
            </a:endParaRPr>
          </a:p>
        </p:txBody>
      </p:sp>
      <p:sp>
        <p:nvSpPr>
          <p:cNvPr id="87" name="TextBox 86"/>
          <p:cNvSpPr txBox="1"/>
          <p:nvPr/>
        </p:nvSpPr>
        <p:spPr>
          <a:xfrm>
            <a:off x="5072066" y="1823031"/>
            <a:ext cx="3960000" cy="338554"/>
          </a:xfrm>
          <a:prstGeom prst="rect">
            <a:avLst/>
          </a:prstGeom>
          <a:noFill/>
        </p:spPr>
        <p:txBody>
          <a:bodyPr wrap="square" rtlCol="0">
            <a:spAutoFit/>
          </a:bodyPr>
          <a:lstStyle/>
          <a:p>
            <a:pPr algn="just"/>
            <a:r>
              <a:rPr lang="bg-BG" sz="800" dirty="0" smtClean="0">
                <a:latin typeface="Arial" pitchFamily="34" charset="0"/>
                <a:cs typeface="Arial" pitchFamily="34" charset="0"/>
              </a:rPr>
              <a:t>2) </a:t>
            </a:r>
            <a:r>
              <a:rPr lang="en-US" sz="800" dirty="0" smtClean="0">
                <a:latin typeface="Arial" pitchFamily="34" charset="0"/>
                <a:cs typeface="Arial" pitchFamily="34" charset="0"/>
              </a:rPr>
              <a:t>As for the next picture</a:t>
            </a:r>
            <a:r>
              <a:rPr lang="bg-BG" sz="800" dirty="0" smtClean="0">
                <a:latin typeface="Arial" pitchFamily="34" charset="0"/>
                <a:cs typeface="Arial" pitchFamily="34" charset="0"/>
              </a:rPr>
              <a:t>, </a:t>
            </a:r>
            <a:r>
              <a:rPr lang="en-US" sz="800" dirty="0" smtClean="0">
                <a:latin typeface="Arial" pitchFamily="34" charset="0"/>
                <a:cs typeface="Arial" pitchFamily="34" charset="0"/>
              </a:rPr>
              <a:t>insert the DC</a:t>
            </a:r>
            <a:r>
              <a:rPr lang="bg-BG" sz="800" dirty="0" smtClean="0">
                <a:latin typeface="Arial" pitchFamily="34" charset="0"/>
                <a:cs typeface="Arial" pitchFamily="34" charset="0"/>
              </a:rPr>
              <a:t> </a:t>
            </a:r>
            <a:r>
              <a:rPr lang="en-US" sz="800" dirty="0" smtClean="0">
                <a:latin typeface="Arial" pitchFamily="34" charset="0"/>
                <a:cs typeface="Arial" pitchFamily="34" charset="0"/>
              </a:rPr>
              <a:t>plug of adapter in DC connector</a:t>
            </a:r>
            <a:r>
              <a:rPr lang="bg-BG" sz="800" dirty="0" smtClean="0">
                <a:latin typeface="Arial" pitchFamily="34" charset="0"/>
                <a:cs typeface="Arial" pitchFamily="34" charset="0"/>
              </a:rPr>
              <a:t>, </a:t>
            </a:r>
            <a:r>
              <a:rPr lang="en-US" sz="800" dirty="0" smtClean="0">
                <a:latin typeface="Arial" pitchFamily="34" charset="0"/>
                <a:cs typeface="Arial" pitchFamily="34" charset="0"/>
              </a:rPr>
              <a:t>AC plug in 100-240V 50/60Hz 0.3A AC output</a:t>
            </a:r>
            <a:r>
              <a:rPr lang="bg-BG" sz="800" dirty="0" smtClean="0">
                <a:latin typeface="Arial" pitchFamily="34" charset="0"/>
                <a:cs typeface="Arial" pitchFamily="34" charset="0"/>
              </a:rPr>
              <a:t>.</a:t>
            </a:r>
          </a:p>
        </p:txBody>
      </p:sp>
      <p:sp>
        <p:nvSpPr>
          <p:cNvPr id="88" name="TextBox 87"/>
          <p:cNvSpPr txBox="1"/>
          <p:nvPr/>
        </p:nvSpPr>
        <p:spPr>
          <a:xfrm>
            <a:off x="7929586" y="295455"/>
            <a:ext cx="1214414" cy="307777"/>
          </a:xfrm>
          <a:prstGeom prst="rect">
            <a:avLst/>
          </a:prstGeom>
          <a:noFill/>
        </p:spPr>
        <p:txBody>
          <a:bodyPr wrap="square" rtlCol="0">
            <a:spAutoFit/>
          </a:bodyPr>
          <a:lstStyle/>
          <a:p>
            <a:r>
              <a:rPr lang="en-US" sz="700" dirty="0" smtClean="0">
                <a:latin typeface="Arial" pitchFamily="34" charset="0"/>
                <a:cs typeface="Arial" pitchFamily="34" charset="0"/>
              </a:rPr>
              <a:t>Installation of a lid on the battery compartment</a:t>
            </a:r>
            <a:endParaRPr lang="bg-BG" sz="700" dirty="0" smtClean="0">
              <a:latin typeface="Arial" pitchFamily="34" charset="0"/>
              <a:cs typeface="Arial" pitchFamily="34" charset="0"/>
            </a:endParaRPr>
          </a:p>
        </p:txBody>
      </p:sp>
    </p:spTree>
    <p:extLst>
      <p:ext uri="{BB962C8B-B14F-4D97-AF65-F5344CB8AC3E}">
        <p14:creationId xmlns:p14="http://schemas.microsoft.com/office/powerpoint/2010/main" xmlns="" val="2645576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643966" y="6535148"/>
            <a:ext cx="396000" cy="180000"/>
          </a:xfrm>
          <a:prstGeom prst="roundRect">
            <a:avLst/>
          </a:prstGeom>
          <a:noFill/>
          <a:ln w="6350">
            <a:solidFill>
              <a:schemeClr val="tx1"/>
            </a:solidFill>
          </a:ln>
        </p:spPr>
        <p:txBody>
          <a:bodyPr wrap="square" rtlCol="0" anchor="ctr">
            <a:spAutoFit/>
          </a:bodyPr>
          <a:lstStyle/>
          <a:p>
            <a:pPr algn="ctr"/>
            <a:r>
              <a:rPr lang="bg-BG" sz="900" b="1" dirty="0" smtClean="0">
                <a:latin typeface="Arial" pitchFamily="34" charset="0"/>
                <a:cs typeface="Arial" pitchFamily="34" charset="0"/>
              </a:rPr>
              <a:t>13</a:t>
            </a:r>
            <a:endParaRPr lang="bg-BG" sz="900" b="1" dirty="0">
              <a:latin typeface="Arial" pitchFamily="34" charset="0"/>
              <a:cs typeface="Arial" pitchFamily="34" charset="0"/>
            </a:endParaRPr>
          </a:p>
        </p:txBody>
      </p:sp>
      <p:sp>
        <p:nvSpPr>
          <p:cNvPr id="30" name="TextBox 29"/>
          <p:cNvSpPr txBox="1"/>
          <p:nvPr/>
        </p:nvSpPr>
        <p:spPr>
          <a:xfrm>
            <a:off x="104034" y="6572272"/>
            <a:ext cx="396000" cy="180000"/>
          </a:xfrm>
          <a:prstGeom prst="roundRect">
            <a:avLst/>
          </a:prstGeom>
          <a:noFill/>
          <a:ln w="6350">
            <a:solidFill>
              <a:schemeClr val="tx1"/>
            </a:solidFill>
          </a:ln>
        </p:spPr>
        <p:txBody>
          <a:bodyPr wrap="square" rtlCol="0" anchor="ctr">
            <a:spAutoFit/>
          </a:bodyPr>
          <a:lstStyle/>
          <a:p>
            <a:pPr algn="ctr"/>
            <a:r>
              <a:rPr lang="bg-BG" sz="900" b="1" dirty="0" smtClean="0">
                <a:latin typeface="Arial" pitchFamily="34" charset="0"/>
                <a:cs typeface="Arial" pitchFamily="34" charset="0"/>
              </a:rPr>
              <a:t>4</a:t>
            </a:r>
            <a:endParaRPr lang="bg-BG" sz="900" b="1" dirty="0">
              <a:latin typeface="Arial" pitchFamily="34" charset="0"/>
              <a:cs typeface="Arial" pitchFamily="34" charset="0"/>
            </a:endParaRPr>
          </a:p>
        </p:txBody>
      </p:sp>
      <p:sp>
        <p:nvSpPr>
          <p:cNvPr id="4099"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410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pic>
        <p:nvPicPr>
          <p:cNvPr id="4102" name="图片 11"/>
          <p:cNvPicPr>
            <a:picLocks noChangeAspect="1" noChangeArrowheads="1"/>
          </p:cNvPicPr>
          <p:nvPr/>
        </p:nvPicPr>
        <p:blipFill>
          <a:blip r:embed="rId3"/>
          <a:srcRect/>
          <a:stretch>
            <a:fillRect/>
          </a:stretch>
        </p:blipFill>
        <p:spPr bwMode="auto">
          <a:xfrm>
            <a:off x="0" y="1714488"/>
            <a:ext cx="3960000" cy="1052339"/>
          </a:xfrm>
          <a:prstGeom prst="rect">
            <a:avLst/>
          </a:prstGeom>
          <a:noFill/>
          <a:ln w="9525">
            <a:noFill/>
            <a:miter lim="800000"/>
            <a:headEnd/>
            <a:tailEnd/>
          </a:ln>
        </p:spPr>
      </p:pic>
      <p:sp>
        <p:nvSpPr>
          <p:cNvPr id="39" name="TextBox 38"/>
          <p:cNvSpPr txBox="1"/>
          <p:nvPr/>
        </p:nvSpPr>
        <p:spPr>
          <a:xfrm>
            <a:off x="55950" y="1500174"/>
            <a:ext cx="3960000" cy="215444"/>
          </a:xfrm>
          <a:prstGeom prst="rect">
            <a:avLst/>
          </a:prstGeom>
          <a:noFill/>
        </p:spPr>
        <p:txBody>
          <a:bodyPr wrap="square" rtlCol="0">
            <a:spAutoFit/>
          </a:bodyPr>
          <a:lstStyle/>
          <a:p>
            <a:r>
              <a:rPr lang="bg-BG" sz="800" dirty="0" smtClean="0">
                <a:latin typeface="Arial" pitchFamily="34" charset="0"/>
                <a:cs typeface="Arial" pitchFamily="34" charset="0"/>
              </a:rPr>
              <a:t>5. Поставяне на раменните колани – следвайте снимките по-долу.</a:t>
            </a:r>
          </a:p>
        </p:txBody>
      </p:sp>
      <p:sp>
        <p:nvSpPr>
          <p:cNvPr id="41" name="TextBox 40"/>
          <p:cNvSpPr txBox="1"/>
          <p:nvPr/>
        </p:nvSpPr>
        <p:spPr>
          <a:xfrm>
            <a:off x="55950" y="4500570"/>
            <a:ext cx="3960000" cy="338554"/>
          </a:xfrm>
          <a:prstGeom prst="rect">
            <a:avLst/>
          </a:prstGeom>
          <a:noFill/>
        </p:spPr>
        <p:txBody>
          <a:bodyPr wrap="square" rtlCol="0">
            <a:spAutoFit/>
          </a:bodyPr>
          <a:lstStyle/>
          <a:p>
            <a:r>
              <a:rPr lang="bg-BG" sz="800" dirty="0" smtClean="0">
                <a:latin typeface="Arial" pitchFamily="34" charset="0"/>
                <a:cs typeface="Arial" pitchFamily="34" charset="0"/>
              </a:rPr>
              <a:t>Регулирайте дължината на раменните и </a:t>
            </a:r>
            <a:r>
              <a:rPr lang="bg-BG" sz="800" dirty="0" err="1" smtClean="0">
                <a:latin typeface="Arial" pitchFamily="34" charset="0"/>
                <a:cs typeface="Arial" pitchFamily="34" charset="0"/>
              </a:rPr>
              <a:t>надбедрените</a:t>
            </a:r>
            <a:r>
              <a:rPr lang="bg-BG" sz="800" dirty="0" smtClean="0">
                <a:latin typeface="Arial" pitchFamily="34" charset="0"/>
                <a:cs typeface="Arial" pitchFamily="34" charset="0"/>
              </a:rPr>
              <a:t> колани, както на следните снимки</a:t>
            </a:r>
          </a:p>
        </p:txBody>
      </p:sp>
      <p:pic>
        <p:nvPicPr>
          <p:cNvPr id="42" name="图片 10085"/>
          <p:cNvPicPr>
            <a:picLocks noChangeAspect="1" noChangeArrowheads="1"/>
          </p:cNvPicPr>
          <p:nvPr/>
        </p:nvPicPr>
        <p:blipFill>
          <a:blip r:embed="rId4"/>
          <a:srcRect/>
          <a:stretch>
            <a:fillRect/>
          </a:stretch>
        </p:blipFill>
        <p:spPr bwMode="auto">
          <a:xfrm>
            <a:off x="2428860" y="3428977"/>
            <a:ext cx="432000" cy="783559"/>
          </a:xfrm>
          <a:prstGeom prst="rect">
            <a:avLst/>
          </a:prstGeom>
          <a:noFill/>
          <a:ln w="9525">
            <a:noFill/>
            <a:miter lim="800000"/>
            <a:headEnd/>
            <a:tailEnd/>
          </a:ln>
        </p:spPr>
      </p:pic>
      <p:pic>
        <p:nvPicPr>
          <p:cNvPr id="43" name="图片 12"/>
          <p:cNvPicPr>
            <a:picLocks noChangeAspect="1" noChangeArrowheads="1"/>
          </p:cNvPicPr>
          <p:nvPr/>
        </p:nvPicPr>
        <p:blipFill>
          <a:blip r:embed="rId5"/>
          <a:srcRect/>
          <a:stretch>
            <a:fillRect/>
          </a:stretch>
        </p:blipFill>
        <p:spPr bwMode="auto">
          <a:xfrm>
            <a:off x="0" y="3071811"/>
            <a:ext cx="1080000" cy="1437663"/>
          </a:xfrm>
          <a:prstGeom prst="rect">
            <a:avLst/>
          </a:prstGeom>
          <a:noFill/>
          <a:ln w="9525">
            <a:noFill/>
            <a:miter lim="800000"/>
            <a:headEnd/>
            <a:tailEnd/>
          </a:ln>
        </p:spPr>
      </p:pic>
      <p:pic>
        <p:nvPicPr>
          <p:cNvPr id="44" name="图片 13"/>
          <p:cNvPicPr>
            <a:picLocks noChangeAspect="1" noChangeArrowheads="1"/>
          </p:cNvPicPr>
          <p:nvPr/>
        </p:nvPicPr>
        <p:blipFill>
          <a:blip r:embed="rId6"/>
          <a:srcRect b="10271"/>
          <a:stretch>
            <a:fillRect/>
          </a:stretch>
        </p:blipFill>
        <p:spPr bwMode="auto">
          <a:xfrm>
            <a:off x="1071538" y="3071810"/>
            <a:ext cx="1440000" cy="1405714"/>
          </a:xfrm>
          <a:prstGeom prst="rect">
            <a:avLst/>
          </a:prstGeom>
          <a:noFill/>
          <a:ln w="9525">
            <a:noFill/>
            <a:miter lim="800000"/>
            <a:headEnd/>
            <a:tailEnd/>
          </a:ln>
        </p:spPr>
      </p:pic>
      <p:pic>
        <p:nvPicPr>
          <p:cNvPr id="45" name="图片 14"/>
          <p:cNvPicPr>
            <a:picLocks noChangeAspect="1" noChangeArrowheads="1"/>
          </p:cNvPicPr>
          <p:nvPr/>
        </p:nvPicPr>
        <p:blipFill>
          <a:blip r:embed="rId7"/>
          <a:srcRect/>
          <a:stretch>
            <a:fillRect/>
          </a:stretch>
        </p:blipFill>
        <p:spPr bwMode="auto">
          <a:xfrm>
            <a:off x="2857488" y="3092970"/>
            <a:ext cx="1142805" cy="1407600"/>
          </a:xfrm>
          <a:prstGeom prst="rect">
            <a:avLst/>
          </a:prstGeom>
          <a:noFill/>
          <a:ln w="9525">
            <a:noFill/>
            <a:miter lim="800000"/>
            <a:headEnd/>
            <a:tailEnd/>
          </a:ln>
        </p:spPr>
      </p:pic>
      <p:graphicFrame>
        <p:nvGraphicFramePr>
          <p:cNvPr id="47" name="Table 46"/>
          <p:cNvGraphicFramePr>
            <a:graphicFrameLocks noGrp="1"/>
          </p:cNvGraphicFramePr>
          <p:nvPr/>
        </p:nvGraphicFramePr>
        <p:xfrm>
          <a:off x="91669" y="2714620"/>
          <a:ext cx="3888563" cy="411480"/>
        </p:xfrm>
        <a:graphic>
          <a:graphicData uri="http://schemas.openxmlformats.org/drawingml/2006/table">
            <a:tbl>
              <a:tblPr firstRow="1" bandRow="1">
                <a:tableStyleId>{2D5ABB26-0587-4C30-8999-92F81FD0307C}</a:tableStyleId>
              </a:tblPr>
              <a:tblGrid>
                <a:gridCol w="1102481"/>
                <a:gridCol w="785818"/>
                <a:gridCol w="1071570"/>
                <a:gridCol w="928694"/>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700" dirty="0" smtClean="0">
                          <a:latin typeface="Arial" pitchFamily="34" charset="0"/>
                          <a:cs typeface="Arial" pitchFamily="34" charset="0"/>
                        </a:rPr>
                        <a:t>Горно място</a:t>
                      </a:r>
                    </a:p>
                    <a:p>
                      <a:pPr marL="0" marR="0" indent="0" algn="r" defTabSz="914400" rtl="0" eaLnBrk="1" fontAlgn="auto" latinLnBrk="0" hangingPunct="1">
                        <a:lnSpc>
                          <a:spcPct val="100000"/>
                        </a:lnSpc>
                        <a:spcBef>
                          <a:spcPts val="0"/>
                        </a:spcBef>
                        <a:spcAft>
                          <a:spcPts val="0"/>
                        </a:spcAft>
                        <a:buClrTx/>
                        <a:buSzTx/>
                        <a:buFontTx/>
                        <a:buNone/>
                        <a:tabLst/>
                        <a:defRPr/>
                      </a:pPr>
                      <a:r>
                        <a:rPr lang="bg-BG" sz="700" dirty="0" smtClean="0">
                          <a:latin typeface="Arial" pitchFamily="34" charset="0"/>
                          <a:cs typeface="Arial" pitchFamily="34" charset="0"/>
                        </a:rPr>
                        <a:t> Долно място</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g-BG" sz="700" dirty="0" smtClean="0">
                          <a:latin typeface="Arial" pitchFamily="34" charset="0"/>
                          <a:cs typeface="Arial" pitchFamily="34" charset="0"/>
                        </a:rPr>
                        <a:t>Коланът се промушва отгоре</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g-BG" sz="700" dirty="0" smtClean="0">
                          <a:latin typeface="Arial" pitchFamily="34" charset="0"/>
                          <a:cs typeface="Arial" pitchFamily="34" charset="0"/>
                        </a:rPr>
                        <a:t>Прекарайте колана отдолу и натиснете</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g-BG" sz="700" dirty="0" smtClean="0">
                          <a:latin typeface="Arial" pitchFamily="34" charset="0"/>
                          <a:cs typeface="Arial" pitchFamily="34" charset="0"/>
                        </a:rPr>
                        <a:t>Затегнете като издърпате здраво</a:t>
                      </a:r>
                    </a:p>
                  </a:txBody>
                  <a:tcPr/>
                </a:tc>
              </a:tr>
            </a:tbl>
          </a:graphicData>
        </a:graphic>
      </p:graphicFrame>
      <p:pic>
        <p:nvPicPr>
          <p:cNvPr id="48" name="Picture 5" descr="C:\Users\user\Desktop\Untitled_222.png"/>
          <p:cNvPicPr>
            <a:picLocks noChangeAspect="1" noChangeArrowheads="1"/>
          </p:cNvPicPr>
          <p:nvPr/>
        </p:nvPicPr>
        <p:blipFill>
          <a:blip r:embed="rId8"/>
          <a:srcRect t="459" r="50318" b="74541"/>
          <a:stretch>
            <a:fillRect/>
          </a:stretch>
        </p:blipFill>
        <p:spPr bwMode="auto">
          <a:xfrm>
            <a:off x="71406" y="4786322"/>
            <a:ext cx="3888000" cy="1357322"/>
          </a:xfrm>
          <a:prstGeom prst="rect">
            <a:avLst/>
          </a:prstGeom>
          <a:noFill/>
        </p:spPr>
      </p:pic>
      <p:sp>
        <p:nvSpPr>
          <p:cNvPr id="49" name="TextBox 48"/>
          <p:cNvSpPr txBox="1"/>
          <p:nvPr/>
        </p:nvSpPr>
        <p:spPr>
          <a:xfrm>
            <a:off x="71406" y="5572140"/>
            <a:ext cx="500066" cy="153888"/>
          </a:xfrm>
          <a:prstGeom prst="rect">
            <a:avLst/>
          </a:prstGeom>
          <a:noFill/>
        </p:spPr>
        <p:txBody>
          <a:bodyPr wrap="square" rtlCol="0">
            <a:spAutoFit/>
          </a:bodyPr>
          <a:lstStyle/>
          <a:p>
            <a:r>
              <a:rPr lang="bg-BG" sz="400" dirty="0" smtClean="0">
                <a:latin typeface="Arial" pitchFamily="34" charset="0"/>
                <a:cs typeface="Arial" pitchFamily="34" charset="0"/>
              </a:rPr>
              <a:t>Плъзнете</a:t>
            </a:r>
            <a:endParaRPr lang="bg-BG" sz="400" dirty="0">
              <a:latin typeface="Arial" pitchFamily="34" charset="0"/>
              <a:cs typeface="Arial" pitchFamily="34" charset="0"/>
            </a:endParaRPr>
          </a:p>
        </p:txBody>
      </p:sp>
      <p:sp>
        <p:nvSpPr>
          <p:cNvPr id="50" name="TextBox 49"/>
          <p:cNvSpPr txBox="1"/>
          <p:nvPr/>
        </p:nvSpPr>
        <p:spPr>
          <a:xfrm>
            <a:off x="428596" y="5572140"/>
            <a:ext cx="500066" cy="153888"/>
          </a:xfrm>
          <a:prstGeom prst="rect">
            <a:avLst/>
          </a:prstGeom>
          <a:noFill/>
        </p:spPr>
        <p:txBody>
          <a:bodyPr wrap="square" rtlCol="0">
            <a:spAutoFit/>
          </a:bodyPr>
          <a:lstStyle/>
          <a:p>
            <a:r>
              <a:rPr lang="bg-BG" sz="400" dirty="0" smtClean="0">
                <a:latin typeface="Arial" pitchFamily="34" charset="0"/>
                <a:cs typeface="Arial" pitchFamily="34" charset="0"/>
              </a:rPr>
              <a:t>Плъзнете</a:t>
            </a:r>
            <a:endParaRPr lang="bg-BG" sz="400" dirty="0">
              <a:latin typeface="Arial" pitchFamily="34" charset="0"/>
              <a:cs typeface="Arial" pitchFamily="34" charset="0"/>
            </a:endParaRPr>
          </a:p>
        </p:txBody>
      </p:sp>
      <p:sp>
        <p:nvSpPr>
          <p:cNvPr id="54" name="TextBox 53"/>
          <p:cNvSpPr txBox="1"/>
          <p:nvPr/>
        </p:nvSpPr>
        <p:spPr>
          <a:xfrm>
            <a:off x="571472" y="5357826"/>
            <a:ext cx="642942" cy="153888"/>
          </a:xfrm>
          <a:prstGeom prst="rect">
            <a:avLst/>
          </a:prstGeom>
          <a:noFill/>
        </p:spPr>
        <p:txBody>
          <a:bodyPr wrap="square" rtlCol="0">
            <a:spAutoFit/>
          </a:bodyPr>
          <a:lstStyle/>
          <a:p>
            <a:r>
              <a:rPr lang="bg-BG" sz="400" dirty="0" smtClean="0">
                <a:latin typeface="Arial" pitchFamily="34" charset="0"/>
                <a:cs typeface="Arial" pitchFamily="34" charset="0"/>
              </a:rPr>
              <a:t>Натиснете </a:t>
            </a:r>
            <a:endParaRPr lang="bg-BG" sz="400" dirty="0"/>
          </a:p>
        </p:txBody>
      </p:sp>
      <p:sp>
        <p:nvSpPr>
          <p:cNvPr id="55" name="TextBox 54"/>
          <p:cNvSpPr txBox="1"/>
          <p:nvPr/>
        </p:nvSpPr>
        <p:spPr>
          <a:xfrm>
            <a:off x="2786050" y="5429264"/>
            <a:ext cx="428628" cy="153888"/>
          </a:xfrm>
          <a:prstGeom prst="rect">
            <a:avLst/>
          </a:prstGeom>
          <a:noFill/>
        </p:spPr>
        <p:txBody>
          <a:bodyPr wrap="square" rtlCol="0">
            <a:spAutoFit/>
          </a:bodyPr>
          <a:lstStyle/>
          <a:p>
            <a:r>
              <a:rPr lang="bg-BG" sz="400" dirty="0" smtClean="0">
                <a:latin typeface="Arial" pitchFamily="34" charset="0"/>
                <a:cs typeface="Arial" pitchFamily="34" charset="0"/>
              </a:rPr>
              <a:t>Плъзнете</a:t>
            </a:r>
            <a:endParaRPr lang="bg-BG" sz="400" dirty="0"/>
          </a:p>
        </p:txBody>
      </p:sp>
      <p:graphicFrame>
        <p:nvGraphicFramePr>
          <p:cNvPr id="56" name="Table 55"/>
          <p:cNvGraphicFramePr>
            <a:graphicFrameLocks noGrp="1"/>
          </p:cNvGraphicFramePr>
          <p:nvPr/>
        </p:nvGraphicFramePr>
        <p:xfrm>
          <a:off x="55950" y="6043634"/>
          <a:ext cx="3960000" cy="457200"/>
        </p:xfrm>
        <a:graphic>
          <a:graphicData uri="http://schemas.openxmlformats.org/drawingml/2006/table">
            <a:tbl>
              <a:tblPr firstRow="1" bandRow="1">
                <a:tableStyleId>{2D5ABB26-0587-4C30-8999-92F81FD0307C}</a:tableStyleId>
              </a:tblPr>
              <a:tblGrid>
                <a:gridCol w="1980000"/>
                <a:gridCol w="1980000"/>
              </a:tblGrid>
              <a:tr h="370840">
                <a:tc>
                  <a:txBody>
                    <a:bodyPr/>
                    <a:lstStyle/>
                    <a:p>
                      <a:r>
                        <a:rPr lang="bg-BG" sz="800" dirty="0" smtClean="0"/>
                        <a:t>Плъзнете катарамата наляво/надясно, за да регулирате дължината на </a:t>
                      </a:r>
                      <a:r>
                        <a:rPr lang="bg-BG" sz="800" dirty="0" err="1" smtClean="0"/>
                        <a:t>надбедрения</a:t>
                      </a:r>
                      <a:r>
                        <a:rPr lang="bg-BG" sz="800" dirty="0" smtClean="0"/>
                        <a:t> колан. </a:t>
                      </a:r>
                      <a:endParaRPr lang="bg-BG" sz="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800" dirty="0" smtClean="0"/>
                        <a:t>Натиснете бутона на катарамата, за да изравните </a:t>
                      </a:r>
                      <a:r>
                        <a:rPr lang="bg-BG" sz="800" dirty="0" err="1" smtClean="0"/>
                        <a:t>надбедрения</a:t>
                      </a:r>
                      <a:r>
                        <a:rPr lang="bg-BG" sz="800" dirty="0" smtClean="0"/>
                        <a:t> колан</a:t>
                      </a:r>
                      <a:endParaRPr lang="bg-BG" sz="800" dirty="0" smtClean="0">
                        <a:latin typeface="Arial" pitchFamily="34" charset="0"/>
                        <a:cs typeface="Arial" pitchFamily="34" charset="0"/>
                      </a:endParaRPr>
                    </a:p>
                  </a:txBody>
                  <a:tcPr/>
                </a:tc>
              </a:tr>
            </a:tbl>
          </a:graphicData>
        </a:graphic>
      </p:graphicFrame>
      <p:pic>
        <p:nvPicPr>
          <p:cNvPr id="74" name="Picture 2" descr="C:\Users\user\Desktop\Untitled_333.png"/>
          <p:cNvPicPr>
            <a:picLocks noChangeAspect="1" noChangeArrowheads="1"/>
          </p:cNvPicPr>
          <p:nvPr/>
        </p:nvPicPr>
        <p:blipFill>
          <a:blip r:embed="rId9"/>
          <a:srcRect r="63593" b="65097"/>
          <a:stretch>
            <a:fillRect/>
          </a:stretch>
        </p:blipFill>
        <p:spPr bwMode="auto">
          <a:xfrm>
            <a:off x="5143504" y="3728371"/>
            <a:ext cx="3204000" cy="1835027"/>
          </a:xfrm>
          <a:prstGeom prst="rect">
            <a:avLst/>
          </a:prstGeom>
          <a:noFill/>
        </p:spPr>
      </p:pic>
      <p:sp>
        <p:nvSpPr>
          <p:cNvPr id="76" name="TextBox 75"/>
          <p:cNvSpPr txBox="1"/>
          <p:nvPr/>
        </p:nvSpPr>
        <p:spPr>
          <a:xfrm>
            <a:off x="7572396" y="4643446"/>
            <a:ext cx="1428760" cy="200055"/>
          </a:xfrm>
          <a:prstGeom prst="rect">
            <a:avLst/>
          </a:prstGeom>
          <a:noFill/>
        </p:spPr>
        <p:txBody>
          <a:bodyPr wrap="square" rtlCol="0">
            <a:spAutoFit/>
          </a:bodyPr>
          <a:lstStyle/>
          <a:p>
            <a:r>
              <a:rPr lang="en-US" sz="700" dirty="0" smtClean="0">
                <a:latin typeface="Arial" pitchFamily="34" charset="0"/>
                <a:cs typeface="Arial" pitchFamily="34" charset="0"/>
              </a:rPr>
              <a:t>Indicator light for the time</a:t>
            </a:r>
            <a:endParaRPr lang="bg-BG" sz="700" dirty="0" smtClean="0">
              <a:latin typeface="Arial" pitchFamily="34" charset="0"/>
              <a:cs typeface="Arial" pitchFamily="34" charset="0"/>
            </a:endParaRPr>
          </a:p>
        </p:txBody>
      </p:sp>
      <p:sp>
        <p:nvSpPr>
          <p:cNvPr id="77" name="TextBox 76"/>
          <p:cNvSpPr txBox="1"/>
          <p:nvPr/>
        </p:nvSpPr>
        <p:spPr>
          <a:xfrm>
            <a:off x="5112562" y="5598399"/>
            <a:ext cx="3960000" cy="830997"/>
          </a:xfrm>
          <a:prstGeom prst="rect">
            <a:avLst/>
          </a:prstGeom>
          <a:noFill/>
        </p:spPr>
        <p:txBody>
          <a:bodyPr wrap="square" rtlCol="0">
            <a:spAutoFit/>
          </a:bodyPr>
          <a:lstStyle/>
          <a:p>
            <a:pPr algn="just"/>
            <a:r>
              <a:rPr lang="en-US" sz="800" dirty="0" smtClean="0">
                <a:latin typeface="Arial" pitchFamily="34" charset="0"/>
                <a:cs typeface="Arial" pitchFamily="34" charset="0"/>
              </a:rPr>
              <a:t>(IV)</a:t>
            </a:r>
            <a:r>
              <a:rPr lang="bg-BG" sz="800" dirty="0" smtClean="0">
                <a:latin typeface="Arial" pitchFamily="34" charset="0"/>
                <a:cs typeface="Arial" pitchFamily="34" charset="0"/>
              </a:rPr>
              <a:t> 4*1.5АА </a:t>
            </a:r>
            <a:r>
              <a:rPr lang="en-US" sz="800" dirty="0" smtClean="0">
                <a:latin typeface="Arial" pitchFamily="34" charset="0"/>
                <a:cs typeface="Arial" pitchFamily="34" charset="0"/>
              </a:rPr>
              <a:t>batteries in the main frame or using an adapter</a:t>
            </a:r>
            <a:endParaRPr lang="bg-BG" sz="800" dirty="0" smtClean="0">
              <a:latin typeface="Arial" pitchFamily="34" charset="0"/>
              <a:cs typeface="Arial" pitchFamily="34" charset="0"/>
            </a:endParaRPr>
          </a:p>
          <a:p>
            <a:pPr algn="just"/>
            <a:r>
              <a:rPr lang="bg-BG" sz="800" dirty="0" smtClean="0">
                <a:latin typeface="Arial" pitchFamily="34" charset="0"/>
                <a:cs typeface="Arial" pitchFamily="34" charset="0"/>
              </a:rPr>
              <a:t>1) </a:t>
            </a:r>
            <a:r>
              <a:rPr lang="en-US" sz="800" dirty="0" smtClean="0">
                <a:latin typeface="Arial" pitchFamily="34" charset="0"/>
                <a:cs typeface="Arial" pitchFamily="34" charset="0"/>
              </a:rPr>
              <a:t>Place the batteries in the main frame</a:t>
            </a:r>
            <a:r>
              <a:rPr lang="bg-BG" sz="800" dirty="0" smtClean="0">
                <a:latin typeface="Arial" pitchFamily="34" charset="0"/>
                <a:cs typeface="Arial" pitchFamily="34" charset="0"/>
              </a:rPr>
              <a:t>: </a:t>
            </a:r>
            <a:r>
              <a:rPr lang="en-US" sz="800" dirty="0" smtClean="0">
                <a:latin typeface="Arial" pitchFamily="34" charset="0"/>
                <a:cs typeface="Arial" pitchFamily="34" charset="0"/>
              </a:rPr>
              <a:t>as shown</a:t>
            </a:r>
            <a:r>
              <a:rPr lang="bg-BG" sz="800" dirty="0" smtClean="0">
                <a:latin typeface="Arial" pitchFamily="34" charset="0"/>
                <a:cs typeface="Arial" pitchFamily="34" charset="0"/>
              </a:rPr>
              <a:t>, </a:t>
            </a:r>
            <a:r>
              <a:rPr lang="en-US" sz="800" dirty="0" smtClean="0">
                <a:latin typeface="Arial" pitchFamily="34" charset="0"/>
                <a:cs typeface="Arial" pitchFamily="34" charset="0"/>
              </a:rPr>
              <a:t>loosen the screw with a Phillips screwdriver</a:t>
            </a:r>
            <a:r>
              <a:rPr lang="bg-BG" sz="800" dirty="0" smtClean="0">
                <a:latin typeface="Arial" pitchFamily="34" charset="0"/>
                <a:cs typeface="Arial" pitchFamily="34" charset="0"/>
              </a:rPr>
              <a:t>, </a:t>
            </a:r>
            <a:r>
              <a:rPr lang="en-US" sz="800" dirty="0" smtClean="0">
                <a:latin typeface="Arial" pitchFamily="34" charset="0"/>
                <a:cs typeface="Arial" pitchFamily="34" charset="0"/>
              </a:rPr>
              <a:t>afterwards remove the battery lip and place the batteries by observing the polarity</a:t>
            </a:r>
            <a:r>
              <a:rPr lang="bg-BG" sz="800" dirty="0" smtClean="0">
                <a:latin typeface="Arial" pitchFamily="34" charset="0"/>
                <a:cs typeface="Arial" pitchFamily="34" charset="0"/>
              </a:rPr>
              <a:t>, </a:t>
            </a:r>
            <a:r>
              <a:rPr lang="en-US" sz="800" dirty="0" smtClean="0">
                <a:latin typeface="Arial" pitchFamily="34" charset="0"/>
                <a:cs typeface="Arial" pitchFamily="34" charset="0"/>
              </a:rPr>
              <a:t>indicated in the battery compartment</a:t>
            </a:r>
            <a:r>
              <a:rPr lang="bg-BG" sz="800" dirty="0" smtClean="0">
                <a:latin typeface="Arial" pitchFamily="34" charset="0"/>
                <a:cs typeface="Arial" pitchFamily="34" charset="0"/>
              </a:rPr>
              <a:t>, </a:t>
            </a:r>
            <a:r>
              <a:rPr lang="en-US" sz="800" dirty="0" smtClean="0">
                <a:latin typeface="Arial" pitchFamily="34" charset="0"/>
                <a:cs typeface="Arial" pitchFamily="34" charset="0"/>
              </a:rPr>
              <a:t>afterwards cover and fasten the lid of the battery compartment</a:t>
            </a:r>
            <a:r>
              <a:rPr lang="bg-BG" sz="800" dirty="0" smtClean="0">
                <a:latin typeface="Arial" pitchFamily="34" charset="0"/>
                <a:cs typeface="Arial" pitchFamily="34" charset="0"/>
              </a:rPr>
              <a:t>. </a:t>
            </a:r>
            <a:r>
              <a:rPr lang="en-US" sz="800" dirty="0" smtClean="0">
                <a:latin typeface="Arial" pitchFamily="34" charset="0"/>
                <a:cs typeface="Arial" pitchFamily="34" charset="0"/>
              </a:rPr>
              <a:t>Remove the batteries from the battery compartment</a:t>
            </a:r>
            <a:r>
              <a:rPr lang="bg-BG" sz="800" dirty="0" smtClean="0">
                <a:latin typeface="Arial" pitchFamily="34" charset="0"/>
                <a:cs typeface="Arial" pitchFamily="34" charset="0"/>
              </a:rPr>
              <a:t>, </a:t>
            </a:r>
            <a:r>
              <a:rPr lang="en-US" sz="800" dirty="0" smtClean="0">
                <a:latin typeface="Arial" pitchFamily="34" charset="0"/>
                <a:cs typeface="Arial" pitchFamily="34" charset="0"/>
              </a:rPr>
              <a:t>by following the same steps</a:t>
            </a:r>
            <a:r>
              <a:rPr lang="bg-BG" sz="800" dirty="0" smtClean="0">
                <a:latin typeface="Arial" pitchFamily="34" charset="0"/>
                <a:cs typeface="Arial" pitchFamily="34" charset="0"/>
              </a:rPr>
              <a:t>.</a:t>
            </a:r>
          </a:p>
        </p:txBody>
      </p:sp>
      <p:sp>
        <p:nvSpPr>
          <p:cNvPr id="78" name="TextBox 77"/>
          <p:cNvSpPr txBox="1"/>
          <p:nvPr/>
        </p:nvSpPr>
        <p:spPr>
          <a:xfrm>
            <a:off x="6715140" y="3848886"/>
            <a:ext cx="1428760" cy="200055"/>
          </a:xfrm>
          <a:prstGeom prst="rect">
            <a:avLst/>
          </a:prstGeom>
          <a:noFill/>
        </p:spPr>
        <p:txBody>
          <a:bodyPr wrap="square" rtlCol="0">
            <a:spAutoFit/>
          </a:bodyPr>
          <a:lstStyle/>
          <a:p>
            <a:r>
              <a:rPr lang="en-US" sz="700" dirty="0" smtClean="0">
                <a:latin typeface="Arial" pitchFamily="34" charset="0"/>
                <a:cs typeface="Arial" pitchFamily="34" charset="0"/>
              </a:rPr>
              <a:t>Speed reduction</a:t>
            </a:r>
            <a:endParaRPr lang="bg-BG" sz="700" dirty="0" smtClean="0">
              <a:latin typeface="Arial" pitchFamily="34" charset="0"/>
              <a:cs typeface="Arial" pitchFamily="34" charset="0"/>
            </a:endParaRPr>
          </a:p>
        </p:txBody>
      </p:sp>
      <p:sp>
        <p:nvSpPr>
          <p:cNvPr id="79" name="TextBox 78"/>
          <p:cNvSpPr txBox="1"/>
          <p:nvPr/>
        </p:nvSpPr>
        <p:spPr>
          <a:xfrm>
            <a:off x="8001024" y="3920324"/>
            <a:ext cx="1071570" cy="307777"/>
          </a:xfrm>
          <a:prstGeom prst="rect">
            <a:avLst/>
          </a:prstGeom>
          <a:noFill/>
        </p:spPr>
        <p:txBody>
          <a:bodyPr wrap="square" rtlCol="0">
            <a:spAutoFit/>
          </a:bodyPr>
          <a:lstStyle/>
          <a:p>
            <a:r>
              <a:rPr lang="en-US" sz="700" dirty="0" smtClean="0">
                <a:latin typeface="Arial" pitchFamily="34" charset="0"/>
                <a:cs typeface="Arial" pitchFamily="34" charset="0"/>
              </a:rPr>
              <a:t>Light  indicator for speed</a:t>
            </a:r>
            <a:endParaRPr lang="bg-BG" sz="700" dirty="0" smtClean="0">
              <a:latin typeface="Arial" pitchFamily="34" charset="0"/>
              <a:cs typeface="Arial" pitchFamily="34" charset="0"/>
            </a:endParaRPr>
          </a:p>
        </p:txBody>
      </p:sp>
      <p:sp>
        <p:nvSpPr>
          <p:cNvPr id="80" name="TextBox 79"/>
          <p:cNvSpPr txBox="1"/>
          <p:nvPr/>
        </p:nvSpPr>
        <p:spPr>
          <a:xfrm>
            <a:off x="8001024" y="4134638"/>
            <a:ext cx="1071570" cy="307777"/>
          </a:xfrm>
          <a:prstGeom prst="rect">
            <a:avLst/>
          </a:prstGeom>
          <a:noFill/>
        </p:spPr>
        <p:txBody>
          <a:bodyPr wrap="square" rtlCol="0">
            <a:spAutoFit/>
          </a:bodyPr>
          <a:lstStyle/>
          <a:p>
            <a:r>
              <a:rPr lang="en-US" sz="700" dirty="0" smtClean="0">
                <a:latin typeface="Arial" pitchFamily="34" charset="0"/>
                <a:cs typeface="Arial" pitchFamily="34" charset="0"/>
              </a:rPr>
              <a:t>Increasing of the speed</a:t>
            </a:r>
            <a:endParaRPr lang="bg-BG" sz="700" dirty="0" smtClean="0">
              <a:latin typeface="Arial" pitchFamily="34" charset="0"/>
              <a:cs typeface="Arial" pitchFamily="34" charset="0"/>
            </a:endParaRPr>
          </a:p>
        </p:txBody>
      </p:sp>
      <p:sp>
        <p:nvSpPr>
          <p:cNvPr id="81" name="TextBox 80"/>
          <p:cNvSpPr txBox="1"/>
          <p:nvPr/>
        </p:nvSpPr>
        <p:spPr>
          <a:xfrm>
            <a:off x="8001024" y="4363211"/>
            <a:ext cx="928694" cy="200055"/>
          </a:xfrm>
          <a:prstGeom prst="rect">
            <a:avLst/>
          </a:prstGeom>
          <a:noFill/>
        </p:spPr>
        <p:txBody>
          <a:bodyPr wrap="square" rtlCol="0">
            <a:spAutoFit/>
          </a:bodyPr>
          <a:lstStyle/>
          <a:p>
            <a:r>
              <a:rPr lang="en-US" sz="700" dirty="0" smtClean="0">
                <a:latin typeface="Arial" pitchFamily="34" charset="0"/>
                <a:cs typeface="Arial" pitchFamily="34" charset="0"/>
              </a:rPr>
              <a:t>Music button</a:t>
            </a:r>
            <a:endParaRPr lang="bg-BG" sz="700" dirty="0" smtClean="0">
              <a:latin typeface="Arial" pitchFamily="34" charset="0"/>
              <a:cs typeface="Arial" pitchFamily="34" charset="0"/>
            </a:endParaRPr>
          </a:p>
        </p:txBody>
      </p:sp>
      <p:sp>
        <p:nvSpPr>
          <p:cNvPr id="82" name="TextBox 81"/>
          <p:cNvSpPr txBox="1"/>
          <p:nvPr/>
        </p:nvSpPr>
        <p:spPr>
          <a:xfrm>
            <a:off x="8001024" y="4504958"/>
            <a:ext cx="1071570" cy="200055"/>
          </a:xfrm>
          <a:prstGeom prst="rect">
            <a:avLst/>
          </a:prstGeom>
          <a:noFill/>
        </p:spPr>
        <p:txBody>
          <a:bodyPr wrap="square" rtlCol="0">
            <a:spAutoFit/>
          </a:bodyPr>
          <a:lstStyle/>
          <a:p>
            <a:r>
              <a:rPr lang="en-US" sz="700" dirty="0" smtClean="0">
                <a:latin typeface="Arial" pitchFamily="34" charset="0"/>
                <a:cs typeface="Arial" pitchFamily="34" charset="0"/>
              </a:rPr>
              <a:t>Button for time setting</a:t>
            </a:r>
            <a:endParaRPr lang="bg-BG" sz="700" dirty="0" smtClean="0">
              <a:latin typeface="Arial" pitchFamily="34" charset="0"/>
              <a:cs typeface="Arial" pitchFamily="34" charset="0"/>
            </a:endParaRPr>
          </a:p>
        </p:txBody>
      </p:sp>
      <p:sp>
        <p:nvSpPr>
          <p:cNvPr id="94" name="TextBox 93"/>
          <p:cNvSpPr txBox="1"/>
          <p:nvPr/>
        </p:nvSpPr>
        <p:spPr>
          <a:xfrm>
            <a:off x="5112562" y="2071678"/>
            <a:ext cx="3960000" cy="1569660"/>
          </a:xfrm>
          <a:prstGeom prst="rect">
            <a:avLst/>
          </a:prstGeom>
          <a:noFill/>
        </p:spPr>
        <p:txBody>
          <a:bodyPr wrap="square" rtlCol="0">
            <a:spAutoFit/>
          </a:bodyPr>
          <a:lstStyle/>
          <a:p>
            <a:pPr algn="just"/>
            <a:r>
              <a:rPr lang="bg-BG" sz="800" dirty="0" smtClean="0">
                <a:latin typeface="Arial" pitchFamily="34" charset="0"/>
                <a:cs typeface="Arial" pitchFamily="34" charset="0"/>
              </a:rPr>
              <a:t>6. </a:t>
            </a:r>
            <a:r>
              <a:rPr lang="en-US" sz="800" dirty="0" smtClean="0">
                <a:latin typeface="Arial" pitchFamily="34" charset="0"/>
                <a:cs typeface="Arial" pitchFamily="34" charset="0"/>
              </a:rPr>
              <a:t>Control panel</a:t>
            </a:r>
            <a:endParaRPr lang="bg-BG" sz="800" dirty="0" smtClean="0">
              <a:latin typeface="Arial" pitchFamily="34" charset="0"/>
              <a:cs typeface="Arial" pitchFamily="34" charset="0"/>
            </a:endParaRPr>
          </a:p>
          <a:p>
            <a:pPr algn="just"/>
            <a:r>
              <a:rPr lang="bg-BG" sz="800" dirty="0" smtClean="0">
                <a:latin typeface="Arial" pitchFamily="34" charset="0"/>
                <a:cs typeface="Arial" pitchFamily="34" charset="0"/>
              </a:rPr>
              <a:t>(</a:t>
            </a:r>
            <a:r>
              <a:rPr lang="en-US" sz="800" dirty="0" smtClean="0">
                <a:latin typeface="Arial" pitchFamily="34" charset="0"/>
                <a:cs typeface="Arial" pitchFamily="34" charset="0"/>
              </a:rPr>
              <a:t>I</a:t>
            </a:r>
            <a:r>
              <a:rPr lang="bg-BG" sz="800" dirty="0" smtClean="0">
                <a:latin typeface="Arial" pitchFamily="34" charset="0"/>
                <a:cs typeface="Arial" pitchFamily="34" charset="0"/>
              </a:rPr>
              <a:t>) </a:t>
            </a:r>
            <a:r>
              <a:rPr lang="en-US" sz="800" dirty="0" smtClean="0">
                <a:latin typeface="Arial" pitchFamily="34" charset="0"/>
                <a:cs typeface="Arial" pitchFamily="34" charset="0"/>
              </a:rPr>
              <a:t>Swing function</a:t>
            </a:r>
            <a:r>
              <a:rPr lang="bg-BG" sz="800" dirty="0" smtClean="0">
                <a:latin typeface="Arial" pitchFamily="34" charset="0"/>
                <a:cs typeface="Arial" pitchFamily="34" charset="0"/>
              </a:rPr>
              <a:t>: </a:t>
            </a:r>
            <a:r>
              <a:rPr lang="en-US" sz="800" dirty="0" smtClean="0">
                <a:latin typeface="Arial" pitchFamily="34" charset="0"/>
                <a:cs typeface="Arial" pitchFamily="34" charset="0"/>
              </a:rPr>
              <a:t>Five swing speeds available</a:t>
            </a:r>
            <a:r>
              <a:rPr lang="bg-BG" sz="800" dirty="0" smtClean="0">
                <a:latin typeface="Arial" pitchFamily="34" charset="0"/>
                <a:cs typeface="Arial" pitchFamily="34" charset="0"/>
              </a:rPr>
              <a:t>. </a:t>
            </a:r>
            <a:r>
              <a:rPr lang="en-US" sz="800" dirty="0" smtClean="0">
                <a:latin typeface="Arial" pitchFamily="34" charset="0"/>
                <a:cs typeface="Arial" pitchFamily="34" charset="0"/>
              </a:rPr>
              <a:t>Press “</a:t>
            </a:r>
            <a:r>
              <a:rPr lang="bg-BG" sz="800" dirty="0" smtClean="0">
                <a:latin typeface="Arial" pitchFamily="34" charset="0"/>
                <a:cs typeface="Arial" pitchFamily="34" charset="0"/>
              </a:rPr>
              <a:t>+</a:t>
            </a:r>
            <a:r>
              <a:rPr lang="en-US" sz="800" dirty="0" smtClean="0">
                <a:latin typeface="Arial" pitchFamily="34" charset="0"/>
                <a:cs typeface="Arial" pitchFamily="34" charset="0"/>
              </a:rPr>
              <a:t>”</a:t>
            </a:r>
            <a:r>
              <a:rPr lang="bg-BG" sz="800" dirty="0" smtClean="0">
                <a:latin typeface="Arial" pitchFamily="34" charset="0"/>
                <a:cs typeface="Arial" pitchFamily="34" charset="0"/>
              </a:rPr>
              <a:t>, </a:t>
            </a:r>
            <a:r>
              <a:rPr lang="en-US" sz="800" dirty="0" smtClean="0">
                <a:latin typeface="Arial" pitchFamily="34" charset="0"/>
                <a:cs typeface="Arial" pitchFamily="34" charset="0"/>
              </a:rPr>
              <a:t>the speed will increase and the first indicator light will light up</a:t>
            </a:r>
            <a:r>
              <a:rPr lang="bg-BG" sz="800" dirty="0" smtClean="0">
                <a:latin typeface="Arial" pitchFamily="34" charset="0"/>
                <a:cs typeface="Arial" pitchFamily="34" charset="0"/>
              </a:rPr>
              <a:t>, </a:t>
            </a:r>
            <a:r>
              <a:rPr lang="en-US" sz="800" dirty="0" smtClean="0">
                <a:latin typeface="Arial" pitchFamily="34" charset="0"/>
                <a:cs typeface="Arial" pitchFamily="34" charset="0"/>
              </a:rPr>
              <a:t>press “</a:t>
            </a:r>
            <a:r>
              <a:rPr lang="bg-BG" sz="800" dirty="0" smtClean="0">
                <a:latin typeface="Arial" pitchFamily="34" charset="0"/>
                <a:cs typeface="Arial" pitchFamily="34" charset="0"/>
              </a:rPr>
              <a:t>-</a:t>
            </a:r>
            <a:r>
              <a:rPr lang="en-US" sz="800" dirty="0" smtClean="0">
                <a:latin typeface="Arial" pitchFamily="34" charset="0"/>
                <a:cs typeface="Arial" pitchFamily="34" charset="0"/>
              </a:rPr>
              <a:t>”</a:t>
            </a:r>
            <a:r>
              <a:rPr lang="bg-BG" sz="800" dirty="0" smtClean="0">
                <a:latin typeface="Arial" pitchFamily="34" charset="0"/>
                <a:cs typeface="Arial" pitchFamily="34" charset="0"/>
              </a:rPr>
              <a:t>, </a:t>
            </a:r>
            <a:r>
              <a:rPr lang="en-US" sz="800" dirty="0" smtClean="0">
                <a:latin typeface="Arial" pitchFamily="34" charset="0"/>
                <a:cs typeface="Arial" pitchFamily="34" charset="0"/>
              </a:rPr>
              <a:t>the speed will decrease and the light will go out</a:t>
            </a:r>
            <a:r>
              <a:rPr lang="bg-BG" sz="800" dirty="0" smtClean="0">
                <a:latin typeface="Arial" pitchFamily="34" charset="0"/>
                <a:cs typeface="Arial" pitchFamily="34" charset="0"/>
              </a:rPr>
              <a:t>. (</a:t>
            </a:r>
            <a:r>
              <a:rPr lang="en-US" sz="800" dirty="0" smtClean="0">
                <a:latin typeface="Arial" pitchFamily="34" charset="0"/>
                <a:cs typeface="Arial" pitchFamily="34" charset="0"/>
              </a:rPr>
              <a:t>As shown in the picture</a:t>
            </a:r>
            <a:r>
              <a:rPr lang="bg-BG" sz="800" dirty="0" smtClean="0">
                <a:latin typeface="Arial" pitchFamily="34" charset="0"/>
                <a:cs typeface="Arial" pitchFamily="34" charset="0"/>
              </a:rPr>
              <a:t>).</a:t>
            </a:r>
          </a:p>
          <a:p>
            <a:pPr algn="just"/>
            <a:r>
              <a:rPr lang="bg-BG" sz="800" dirty="0" smtClean="0">
                <a:latin typeface="Arial" pitchFamily="34" charset="0"/>
                <a:cs typeface="Arial" pitchFamily="34" charset="0"/>
              </a:rPr>
              <a:t>(</a:t>
            </a:r>
            <a:r>
              <a:rPr lang="en-US" sz="800" dirty="0" smtClean="0">
                <a:latin typeface="Arial" pitchFamily="34" charset="0"/>
                <a:cs typeface="Arial" pitchFamily="34" charset="0"/>
              </a:rPr>
              <a:t>II) There are three time settings</a:t>
            </a:r>
            <a:r>
              <a:rPr lang="bg-BG" sz="800" dirty="0" smtClean="0">
                <a:latin typeface="Arial" pitchFamily="34" charset="0"/>
                <a:cs typeface="Arial" pitchFamily="34" charset="0"/>
              </a:rPr>
              <a:t>, </a:t>
            </a:r>
            <a:r>
              <a:rPr lang="en-US" sz="800" dirty="0" smtClean="0">
                <a:latin typeface="Arial" pitchFamily="34" charset="0"/>
                <a:cs typeface="Arial" pitchFamily="34" charset="0"/>
              </a:rPr>
              <a:t>press once </a:t>
            </a:r>
            <a:r>
              <a:rPr lang="bg-BG" sz="800" dirty="0" smtClean="0">
                <a:latin typeface="Arial" pitchFamily="34" charset="0"/>
                <a:cs typeface="Arial" pitchFamily="34" charset="0"/>
              </a:rPr>
              <a:t>– </a:t>
            </a:r>
            <a:r>
              <a:rPr lang="en-US" sz="800" dirty="0" smtClean="0">
                <a:latin typeface="Arial" pitchFamily="34" charset="0"/>
                <a:cs typeface="Arial" pitchFamily="34" charset="0"/>
              </a:rPr>
              <a:t>the indicator light will light up for </a:t>
            </a:r>
            <a:r>
              <a:rPr lang="bg-BG" sz="800" dirty="0" smtClean="0">
                <a:latin typeface="Arial" pitchFamily="34" charset="0"/>
                <a:cs typeface="Arial" pitchFamily="34" charset="0"/>
              </a:rPr>
              <a:t>8 </a:t>
            </a:r>
            <a:r>
              <a:rPr lang="en-US" sz="800" dirty="0" smtClean="0">
                <a:latin typeface="Arial" pitchFamily="34" charset="0"/>
                <a:cs typeface="Arial" pitchFamily="34" charset="0"/>
              </a:rPr>
              <a:t>minutes</a:t>
            </a:r>
            <a:r>
              <a:rPr lang="bg-BG" sz="800" dirty="0" smtClean="0">
                <a:latin typeface="Arial" pitchFamily="34" charset="0"/>
                <a:cs typeface="Arial" pitchFamily="34" charset="0"/>
              </a:rPr>
              <a:t>, </a:t>
            </a:r>
            <a:r>
              <a:rPr lang="en-US" sz="800" dirty="0" smtClean="0">
                <a:latin typeface="Arial" pitchFamily="34" charset="0"/>
                <a:cs typeface="Arial" pitchFamily="34" charset="0"/>
              </a:rPr>
              <a:t>press a second time for </a:t>
            </a:r>
            <a:r>
              <a:rPr lang="bg-BG" sz="800" dirty="0" smtClean="0">
                <a:latin typeface="Arial" pitchFamily="34" charset="0"/>
                <a:cs typeface="Arial" pitchFamily="34" charset="0"/>
              </a:rPr>
              <a:t>15 </a:t>
            </a:r>
            <a:r>
              <a:rPr lang="en-US" sz="800" dirty="0" smtClean="0">
                <a:latin typeface="Arial" pitchFamily="34" charset="0"/>
                <a:cs typeface="Arial" pitchFamily="34" charset="0"/>
              </a:rPr>
              <a:t>minutes</a:t>
            </a:r>
            <a:r>
              <a:rPr lang="bg-BG" sz="800" dirty="0" smtClean="0">
                <a:latin typeface="Arial" pitchFamily="34" charset="0"/>
                <a:cs typeface="Arial" pitchFamily="34" charset="0"/>
              </a:rPr>
              <a:t>, </a:t>
            </a:r>
            <a:r>
              <a:rPr lang="en-US" sz="800" dirty="0" smtClean="0">
                <a:latin typeface="Arial" pitchFamily="34" charset="0"/>
                <a:cs typeface="Arial" pitchFamily="34" charset="0"/>
              </a:rPr>
              <a:t>press a third time for </a:t>
            </a:r>
            <a:r>
              <a:rPr lang="bg-BG" sz="800" dirty="0" smtClean="0">
                <a:latin typeface="Arial" pitchFamily="34" charset="0"/>
                <a:cs typeface="Arial" pitchFamily="34" charset="0"/>
              </a:rPr>
              <a:t>30 </a:t>
            </a:r>
            <a:r>
              <a:rPr lang="en-US" sz="800" dirty="0" smtClean="0">
                <a:latin typeface="Arial" pitchFamily="34" charset="0"/>
                <a:cs typeface="Arial" pitchFamily="34" charset="0"/>
              </a:rPr>
              <a:t>minutes</a:t>
            </a:r>
            <a:r>
              <a:rPr lang="bg-BG" sz="800" dirty="0" smtClean="0">
                <a:latin typeface="Arial" pitchFamily="34" charset="0"/>
                <a:cs typeface="Arial" pitchFamily="34" charset="0"/>
              </a:rPr>
              <a:t>, </a:t>
            </a:r>
            <a:r>
              <a:rPr lang="en-US" sz="800" dirty="0" smtClean="0">
                <a:latin typeface="Arial" pitchFamily="34" charset="0"/>
                <a:cs typeface="Arial" pitchFamily="34" charset="0"/>
              </a:rPr>
              <a:t>all functions will stop when the chosen time runs out</a:t>
            </a:r>
            <a:r>
              <a:rPr lang="bg-BG" sz="800" dirty="0" smtClean="0">
                <a:latin typeface="Arial" pitchFamily="34" charset="0"/>
                <a:cs typeface="Arial" pitchFamily="34" charset="0"/>
              </a:rPr>
              <a:t>, </a:t>
            </a:r>
            <a:r>
              <a:rPr lang="en-US" sz="800" dirty="0" smtClean="0">
                <a:latin typeface="Arial" pitchFamily="34" charset="0"/>
                <a:cs typeface="Arial" pitchFamily="34" charset="0"/>
              </a:rPr>
              <a:t>afterwards the swing will go to a standby mode</a:t>
            </a:r>
            <a:r>
              <a:rPr lang="bg-BG" sz="800" dirty="0" smtClean="0">
                <a:latin typeface="Arial" pitchFamily="34" charset="0"/>
                <a:cs typeface="Arial" pitchFamily="34" charset="0"/>
              </a:rPr>
              <a:t>, </a:t>
            </a:r>
            <a:r>
              <a:rPr lang="en-US" sz="800" dirty="0" smtClean="0">
                <a:latin typeface="Arial" pitchFamily="34" charset="0"/>
                <a:cs typeface="Arial" pitchFamily="34" charset="0"/>
              </a:rPr>
              <a:t>in order to save energy</a:t>
            </a:r>
            <a:r>
              <a:rPr lang="bg-BG" sz="800" dirty="0" smtClean="0">
                <a:latin typeface="Arial" pitchFamily="34" charset="0"/>
                <a:cs typeface="Arial" pitchFamily="34" charset="0"/>
              </a:rPr>
              <a:t>. </a:t>
            </a:r>
            <a:r>
              <a:rPr lang="en-US" sz="800" dirty="0" smtClean="0">
                <a:latin typeface="Arial" pitchFamily="34" charset="0"/>
                <a:cs typeface="Arial" pitchFamily="34" charset="0"/>
              </a:rPr>
              <a:t>If you do not choose a time setting</a:t>
            </a:r>
            <a:r>
              <a:rPr lang="bg-BG" sz="800" dirty="0" smtClean="0">
                <a:latin typeface="Arial" pitchFamily="34" charset="0"/>
                <a:cs typeface="Arial" pitchFamily="34" charset="0"/>
              </a:rPr>
              <a:t>, </a:t>
            </a:r>
            <a:r>
              <a:rPr lang="en-US" sz="800" dirty="0" smtClean="0">
                <a:latin typeface="Arial" pitchFamily="34" charset="0"/>
                <a:cs typeface="Arial" pitchFamily="34" charset="0"/>
              </a:rPr>
              <a:t>all activated functions will continue their operation until the power is off</a:t>
            </a:r>
            <a:r>
              <a:rPr lang="bg-BG" sz="800" dirty="0" smtClean="0">
                <a:solidFill>
                  <a:srgbClr val="FF0000"/>
                </a:solidFill>
                <a:latin typeface="Arial" pitchFamily="34" charset="0"/>
                <a:cs typeface="Arial" pitchFamily="34" charset="0"/>
              </a:rPr>
              <a:t>.</a:t>
            </a:r>
            <a:endParaRPr lang="bg-BG" sz="800" dirty="0" smtClean="0">
              <a:latin typeface="Arial" pitchFamily="34" charset="0"/>
              <a:cs typeface="Arial" pitchFamily="34" charset="0"/>
            </a:endParaRPr>
          </a:p>
          <a:p>
            <a:pPr algn="just"/>
            <a:r>
              <a:rPr lang="en-US" sz="800" dirty="0" smtClean="0">
                <a:latin typeface="Arial" pitchFamily="34" charset="0"/>
                <a:cs typeface="Arial" pitchFamily="34" charset="0"/>
              </a:rPr>
              <a:t>(III)</a:t>
            </a:r>
            <a:r>
              <a:rPr lang="bg-BG" sz="800" dirty="0" smtClean="0">
                <a:latin typeface="Arial" pitchFamily="34" charset="0"/>
                <a:cs typeface="Arial" pitchFamily="34" charset="0"/>
              </a:rPr>
              <a:t> </a:t>
            </a:r>
            <a:r>
              <a:rPr lang="en-US" sz="800" dirty="0" smtClean="0">
                <a:latin typeface="Arial" pitchFamily="34" charset="0"/>
                <a:cs typeface="Arial" pitchFamily="34" charset="0"/>
              </a:rPr>
              <a:t>Music button</a:t>
            </a:r>
            <a:r>
              <a:rPr lang="bg-BG" sz="800" dirty="0" smtClean="0">
                <a:latin typeface="Arial" pitchFamily="34" charset="0"/>
                <a:cs typeface="Arial" pitchFamily="34" charset="0"/>
              </a:rPr>
              <a:t>: </a:t>
            </a:r>
            <a:r>
              <a:rPr lang="en-US" sz="800" dirty="0" smtClean="0">
                <a:latin typeface="Arial" pitchFamily="34" charset="0"/>
                <a:cs typeface="Arial" pitchFamily="34" charset="0"/>
              </a:rPr>
              <a:t>Press once for the music to start</a:t>
            </a:r>
            <a:r>
              <a:rPr lang="bg-BG" sz="800" dirty="0" smtClean="0">
                <a:latin typeface="Arial" pitchFamily="34" charset="0"/>
                <a:cs typeface="Arial" pitchFamily="34" charset="0"/>
              </a:rPr>
              <a:t>, </a:t>
            </a:r>
            <a:r>
              <a:rPr lang="en-US" sz="800" dirty="0" smtClean="0">
                <a:latin typeface="Arial" pitchFamily="34" charset="0"/>
                <a:cs typeface="Arial" pitchFamily="34" charset="0"/>
              </a:rPr>
              <a:t>press a second to a fourth time, in order to increase the volume</a:t>
            </a:r>
            <a:r>
              <a:rPr lang="bg-BG" sz="800" dirty="0" smtClean="0">
                <a:latin typeface="Arial" pitchFamily="34" charset="0"/>
                <a:cs typeface="Arial" pitchFamily="34" charset="0"/>
              </a:rPr>
              <a:t>. </a:t>
            </a:r>
            <a:r>
              <a:rPr lang="en-US" sz="800" dirty="0" smtClean="0">
                <a:latin typeface="Arial" pitchFamily="34" charset="0"/>
                <a:cs typeface="Arial" pitchFamily="34" charset="0"/>
              </a:rPr>
              <a:t>Press a fifth time</a:t>
            </a:r>
            <a:r>
              <a:rPr lang="bg-BG" sz="800" dirty="0" smtClean="0">
                <a:latin typeface="Arial" pitchFamily="34" charset="0"/>
                <a:cs typeface="Arial" pitchFamily="34" charset="0"/>
              </a:rPr>
              <a:t>, </a:t>
            </a:r>
            <a:r>
              <a:rPr lang="en-US" sz="800" dirty="0" smtClean="0">
                <a:latin typeface="Arial" pitchFamily="34" charset="0"/>
                <a:cs typeface="Arial" pitchFamily="34" charset="0"/>
              </a:rPr>
              <a:t>in order to stop the music</a:t>
            </a:r>
            <a:r>
              <a:rPr lang="bg-BG" sz="800" dirty="0" smtClean="0">
                <a:latin typeface="Arial" pitchFamily="34" charset="0"/>
                <a:cs typeface="Arial" pitchFamily="34" charset="0"/>
              </a:rPr>
              <a:t>, </a:t>
            </a:r>
            <a:r>
              <a:rPr lang="en-US" sz="800" dirty="0" smtClean="0">
                <a:latin typeface="Arial" pitchFamily="34" charset="0"/>
                <a:cs typeface="Arial" pitchFamily="34" charset="0"/>
              </a:rPr>
              <a:t>press a sixth time</a:t>
            </a:r>
            <a:r>
              <a:rPr lang="bg-BG" sz="800" dirty="0" smtClean="0">
                <a:latin typeface="Arial" pitchFamily="34" charset="0"/>
                <a:cs typeface="Arial" pitchFamily="34" charset="0"/>
              </a:rPr>
              <a:t>, </a:t>
            </a:r>
            <a:r>
              <a:rPr lang="en-US" sz="800" dirty="0" smtClean="0">
                <a:latin typeface="Arial" pitchFamily="34" charset="0"/>
                <a:cs typeface="Arial" pitchFamily="34" charset="0"/>
              </a:rPr>
              <a:t>in order to switch to the next melody (a total of 12 melodies, 4 chords).</a:t>
            </a:r>
            <a:endParaRPr lang="bg-BG" sz="800" dirty="0"/>
          </a:p>
        </p:txBody>
      </p:sp>
      <p:graphicFrame>
        <p:nvGraphicFramePr>
          <p:cNvPr id="4103" name="对象 24"/>
          <p:cNvGraphicFramePr>
            <a:graphicFrameLocks noChangeAspect="1"/>
          </p:cNvGraphicFramePr>
          <p:nvPr/>
        </p:nvGraphicFramePr>
        <p:xfrm>
          <a:off x="428596" y="71414"/>
          <a:ext cx="3060700" cy="1484313"/>
        </p:xfrm>
        <a:graphic>
          <a:graphicData uri="http://schemas.openxmlformats.org/presentationml/2006/ole">
            <p:oleObj spid="_x0000_s4103" r:id="rId10" imgW="175393350" imgH="204635100" progId="">
              <p:embed/>
            </p:oleObj>
          </a:graphicData>
        </a:graphic>
      </p:graphicFrame>
      <p:pic>
        <p:nvPicPr>
          <p:cNvPr id="96" name="Picture 5" descr="C:\Users\user\Desktop\Untitled_222.png"/>
          <p:cNvPicPr>
            <a:picLocks noChangeAspect="1" noChangeArrowheads="1"/>
          </p:cNvPicPr>
          <p:nvPr/>
        </p:nvPicPr>
        <p:blipFill>
          <a:blip r:embed="rId8"/>
          <a:srcRect t="459" r="50318" b="74541"/>
          <a:stretch>
            <a:fillRect/>
          </a:stretch>
        </p:blipFill>
        <p:spPr bwMode="auto">
          <a:xfrm>
            <a:off x="5143504" y="392167"/>
            <a:ext cx="3888000" cy="1357322"/>
          </a:xfrm>
          <a:prstGeom prst="rect">
            <a:avLst/>
          </a:prstGeom>
          <a:noFill/>
        </p:spPr>
      </p:pic>
      <p:graphicFrame>
        <p:nvGraphicFramePr>
          <p:cNvPr id="97" name="Table 96"/>
          <p:cNvGraphicFramePr>
            <a:graphicFrameLocks noGrp="1"/>
          </p:cNvGraphicFramePr>
          <p:nvPr/>
        </p:nvGraphicFramePr>
        <p:xfrm>
          <a:off x="5112562" y="1649479"/>
          <a:ext cx="3960000" cy="370840"/>
        </p:xfrm>
        <a:graphic>
          <a:graphicData uri="http://schemas.openxmlformats.org/drawingml/2006/table">
            <a:tbl>
              <a:tblPr firstRow="1" bandRow="1">
                <a:tableStyleId>{2D5ABB26-0587-4C30-8999-92F81FD0307C}</a:tableStyleId>
              </a:tblPr>
              <a:tblGrid>
                <a:gridCol w="1980000"/>
                <a:gridCol w="1980000"/>
              </a:tblGrid>
              <a:tr h="370840">
                <a:tc>
                  <a:txBody>
                    <a:bodyPr/>
                    <a:lstStyle/>
                    <a:p>
                      <a:r>
                        <a:rPr lang="en-US" sz="800" dirty="0" smtClean="0"/>
                        <a:t>Slide the buckle to the left/right</a:t>
                      </a:r>
                      <a:r>
                        <a:rPr lang="bg-BG" sz="800" dirty="0" smtClean="0"/>
                        <a:t>, </a:t>
                      </a:r>
                      <a:r>
                        <a:rPr lang="en-US" sz="800" dirty="0" smtClean="0"/>
                        <a:t>in order to adjust the length of the waist belt</a:t>
                      </a:r>
                      <a:r>
                        <a:rPr lang="bg-BG" sz="800" dirty="0" smtClean="0"/>
                        <a:t>. </a:t>
                      </a:r>
                      <a:endParaRPr lang="bg-BG" sz="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t>Press the button of the buckle</a:t>
                      </a:r>
                      <a:r>
                        <a:rPr lang="bg-BG" sz="800" dirty="0" smtClean="0"/>
                        <a:t>, </a:t>
                      </a:r>
                      <a:r>
                        <a:rPr lang="en-US" sz="800" dirty="0" smtClean="0"/>
                        <a:t>in order to align the waist belt</a:t>
                      </a:r>
                      <a:endParaRPr lang="bg-BG" sz="800" dirty="0" smtClean="0">
                        <a:latin typeface="Arial" pitchFamily="34" charset="0"/>
                        <a:cs typeface="Arial" pitchFamily="34" charset="0"/>
                      </a:endParaRPr>
                    </a:p>
                  </a:txBody>
                  <a:tcPr/>
                </a:tc>
              </a:tr>
            </a:tbl>
          </a:graphicData>
        </a:graphic>
      </p:graphicFrame>
      <p:sp>
        <p:nvSpPr>
          <p:cNvPr id="32" name="TextBox 31"/>
          <p:cNvSpPr txBox="1"/>
          <p:nvPr/>
        </p:nvSpPr>
        <p:spPr>
          <a:xfrm>
            <a:off x="5184000" y="1192244"/>
            <a:ext cx="500066" cy="200055"/>
          </a:xfrm>
          <a:prstGeom prst="rect">
            <a:avLst/>
          </a:prstGeom>
          <a:noFill/>
        </p:spPr>
        <p:txBody>
          <a:bodyPr wrap="square" rtlCol="0">
            <a:spAutoFit/>
          </a:bodyPr>
          <a:lstStyle/>
          <a:p>
            <a:r>
              <a:rPr lang="en-US" sz="700" dirty="0" smtClean="0">
                <a:latin typeface="Arial" pitchFamily="34" charset="0"/>
                <a:cs typeface="Arial" pitchFamily="34" charset="0"/>
              </a:rPr>
              <a:t>Slide</a:t>
            </a:r>
            <a:endParaRPr lang="bg-BG" sz="700" dirty="0">
              <a:latin typeface="Arial" pitchFamily="34" charset="0"/>
              <a:cs typeface="Arial" pitchFamily="34" charset="0"/>
            </a:endParaRPr>
          </a:p>
        </p:txBody>
      </p:sp>
      <p:sp>
        <p:nvSpPr>
          <p:cNvPr id="33" name="TextBox 32"/>
          <p:cNvSpPr txBox="1"/>
          <p:nvPr/>
        </p:nvSpPr>
        <p:spPr>
          <a:xfrm>
            <a:off x="5541190" y="1192244"/>
            <a:ext cx="500066" cy="200055"/>
          </a:xfrm>
          <a:prstGeom prst="rect">
            <a:avLst/>
          </a:prstGeom>
          <a:noFill/>
        </p:spPr>
        <p:txBody>
          <a:bodyPr wrap="square" rtlCol="0">
            <a:spAutoFit/>
          </a:bodyPr>
          <a:lstStyle/>
          <a:p>
            <a:r>
              <a:rPr lang="en-US" sz="700" dirty="0" smtClean="0">
                <a:latin typeface="Arial" pitchFamily="34" charset="0"/>
                <a:cs typeface="Arial" pitchFamily="34" charset="0"/>
              </a:rPr>
              <a:t>Slide</a:t>
            </a:r>
            <a:endParaRPr lang="bg-BG" sz="700" dirty="0">
              <a:latin typeface="Arial" pitchFamily="34" charset="0"/>
              <a:cs typeface="Arial" pitchFamily="34" charset="0"/>
            </a:endParaRPr>
          </a:p>
        </p:txBody>
      </p:sp>
      <p:sp>
        <p:nvSpPr>
          <p:cNvPr id="34" name="TextBox 33"/>
          <p:cNvSpPr txBox="1"/>
          <p:nvPr/>
        </p:nvSpPr>
        <p:spPr>
          <a:xfrm>
            <a:off x="5684066" y="931763"/>
            <a:ext cx="642942" cy="200055"/>
          </a:xfrm>
          <a:prstGeom prst="rect">
            <a:avLst/>
          </a:prstGeom>
          <a:noFill/>
        </p:spPr>
        <p:txBody>
          <a:bodyPr wrap="square" rtlCol="0">
            <a:spAutoFit/>
          </a:bodyPr>
          <a:lstStyle/>
          <a:p>
            <a:r>
              <a:rPr lang="en-US" sz="700" dirty="0" smtClean="0">
                <a:latin typeface="Arial" pitchFamily="34" charset="0"/>
                <a:cs typeface="Arial" pitchFamily="34" charset="0"/>
              </a:rPr>
              <a:t>Press</a:t>
            </a:r>
            <a:endParaRPr lang="bg-BG" sz="700" dirty="0"/>
          </a:p>
        </p:txBody>
      </p:sp>
      <p:sp>
        <p:nvSpPr>
          <p:cNvPr id="35" name="TextBox 34"/>
          <p:cNvSpPr txBox="1"/>
          <p:nvPr/>
        </p:nvSpPr>
        <p:spPr>
          <a:xfrm>
            <a:off x="7929586" y="892233"/>
            <a:ext cx="428628" cy="200055"/>
          </a:xfrm>
          <a:prstGeom prst="rect">
            <a:avLst/>
          </a:prstGeom>
          <a:noFill/>
        </p:spPr>
        <p:txBody>
          <a:bodyPr wrap="square" rtlCol="0">
            <a:spAutoFit/>
          </a:bodyPr>
          <a:lstStyle/>
          <a:p>
            <a:r>
              <a:rPr lang="en-US" sz="700" dirty="0" smtClean="0">
                <a:latin typeface="Arial" pitchFamily="34" charset="0"/>
                <a:cs typeface="Arial" pitchFamily="34" charset="0"/>
              </a:rPr>
              <a:t>Slide</a:t>
            </a:r>
            <a:endParaRPr lang="bg-BG" sz="700" dirty="0"/>
          </a:p>
        </p:txBody>
      </p:sp>
      <p:sp>
        <p:nvSpPr>
          <p:cNvPr id="36" name="TextBox 35"/>
          <p:cNvSpPr txBox="1"/>
          <p:nvPr/>
        </p:nvSpPr>
        <p:spPr>
          <a:xfrm>
            <a:off x="5112594" y="142852"/>
            <a:ext cx="3960000" cy="215444"/>
          </a:xfrm>
          <a:prstGeom prst="rect">
            <a:avLst/>
          </a:prstGeom>
          <a:noFill/>
        </p:spPr>
        <p:txBody>
          <a:bodyPr wrap="square" rtlCol="0">
            <a:spAutoFit/>
          </a:bodyPr>
          <a:lstStyle/>
          <a:p>
            <a:r>
              <a:rPr lang="en-US" sz="800" dirty="0" smtClean="0">
                <a:latin typeface="Arial" pitchFamily="34" charset="0"/>
                <a:cs typeface="Arial" pitchFamily="34" charset="0"/>
              </a:rPr>
              <a:t>Adjust the length of the shoulder and waist belts as in the following pictures</a:t>
            </a:r>
            <a:endParaRPr lang="bg-BG" sz="800" dirty="0" smtClean="0">
              <a:latin typeface="Arial" pitchFamily="34" charset="0"/>
              <a:cs typeface="Arial" pitchFamily="34" charset="0"/>
            </a:endParaRPr>
          </a:p>
        </p:txBody>
      </p:sp>
    </p:spTree>
    <p:extLst>
      <p:ext uri="{BB962C8B-B14F-4D97-AF65-F5344CB8AC3E}">
        <p14:creationId xmlns:p14="http://schemas.microsoft.com/office/powerpoint/2010/main" xmlns="" val="310738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C:\Users\user\Desktop\Untitled_333.png"/>
          <p:cNvPicPr>
            <a:picLocks noChangeAspect="1" noChangeArrowheads="1"/>
          </p:cNvPicPr>
          <p:nvPr/>
        </p:nvPicPr>
        <p:blipFill>
          <a:blip r:embed="rId4"/>
          <a:srcRect r="63593" b="65097"/>
          <a:stretch>
            <a:fillRect/>
          </a:stretch>
        </p:blipFill>
        <p:spPr bwMode="auto">
          <a:xfrm>
            <a:off x="71406" y="2071678"/>
            <a:ext cx="3204000" cy="1835027"/>
          </a:xfrm>
          <a:prstGeom prst="rect">
            <a:avLst/>
          </a:prstGeom>
          <a:noFill/>
        </p:spPr>
      </p:pic>
      <p:sp>
        <p:nvSpPr>
          <p:cNvPr id="12" name="TextBox 11"/>
          <p:cNvSpPr txBox="1"/>
          <p:nvPr/>
        </p:nvSpPr>
        <p:spPr>
          <a:xfrm>
            <a:off x="8643966" y="6535148"/>
            <a:ext cx="396000" cy="255389"/>
          </a:xfrm>
          <a:prstGeom prst="roundRect">
            <a:avLst/>
          </a:prstGeom>
          <a:noFill/>
          <a:ln w="6350">
            <a:solidFill>
              <a:schemeClr val="tx1"/>
            </a:solidFill>
          </a:ln>
        </p:spPr>
        <p:txBody>
          <a:bodyPr wrap="square" rtlCol="0" anchor="ctr">
            <a:spAutoFit/>
          </a:bodyPr>
          <a:lstStyle/>
          <a:p>
            <a:pPr algn="ctr"/>
            <a:r>
              <a:rPr lang="bg-BG" sz="900" b="1" dirty="0" smtClean="0">
                <a:latin typeface="Arial" pitchFamily="34" charset="0"/>
                <a:cs typeface="Arial" pitchFamily="34" charset="0"/>
              </a:rPr>
              <a:t>1</a:t>
            </a:r>
            <a:r>
              <a:rPr lang="en-US" sz="900" b="1" smtClean="0">
                <a:latin typeface="Arial" pitchFamily="34" charset="0"/>
                <a:cs typeface="Arial" pitchFamily="34" charset="0"/>
              </a:rPr>
              <a:t>0</a:t>
            </a:r>
            <a:endParaRPr lang="bg-BG" sz="900" b="1" dirty="0">
              <a:latin typeface="Arial" pitchFamily="34" charset="0"/>
              <a:cs typeface="Arial" pitchFamily="34" charset="0"/>
            </a:endParaRPr>
          </a:p>
        </p:txBody>
      </p:sp>
      <p:sp>
        <p:nvSpPr>
          <p:cNvPr id="13" name="TextBox 12"/>
          <p:cNvSpPr txBox="1"/>
          <p:nvPr/>
        </p:nvSpPr>
        <p:spPr>
          <a:xfrm>
            <a:off x="104034" y="6535148"/>
            <a:ext cx="396000" cy="180000"/>
          </a:xfrm>
          <a:prstGeom prst="roundRect">
            <a:avLst/>
          </a:prstGeom>
          <a:noFill/>
          <a:ln w="6350">
            <a:solidFill>
              <a:schemeClr val="tx1"/>
            </a:solidFill>
          </a:ln>
        </p:spPr>
        <p:txBody>
          <a:bodyPr wrap="square" rtlCol="0" anchor="ctr">
            <a:spAutoFit/>
          </a:bodyPr>
          <a:lstStyle/>
          <a:p>
            <a:pPr algn="ctr"/>
            <a:r>
              <a:rPr lang="bg-BG" sz="900" b="1" dirty="0" smtClean="0">
                <a:latin typeface="Arial" pitchFamily="34" charset="0"/>
                <a:cs typeface="Arial" pitchFamily="34" charset="0"/>
              </a:rPr>
              <a:t>5</a:t>
            </a:r>
            <a:endParaRPr lang="bg-BG" sz="900" b="1" dirty="0">
              <a:latin typeface="Arial" pitchFamily="34" charset="0"/>
              <a:cs typeface="Arial" pitchFamily="34" charset="0"/>
            </a:endParaRPr>
          </a:p>
        </p:txBody>
      </p:sp>
      <p:sp>
        <p:nvSpPr>
          <p:cNvPr id="307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47" name="TextBox 46"/>
          <p:cNvSpPr txBox="1"/>
          <p:nvPr/>
        </p:nvSpPr>
        <p:spPr>
          <a:xfrm>
            <a:off x="2285984" y="3076687"/>
            <a:ext cx="1428760" cy="415498"/>
          </a:xfrm>
          <a:prstGeom prst="rect">
            <a:avLst/>
          </a:prstGeom>
          <a:noFill/>
        </p:spPr>
        <p:txBody>
          <a:bodyPr wrap="square" rtlCol="0">
            <a:spAutoFit/>
          </a:bodyPr>
          <a:lstStyle/>
          <a:p>
            <a:r>
              <a:rPr lang="bg-BG" sz="700" dirty="0" err="1" smtClean="0">
                <a:latin typeface="Arial" pitchFamily="34" charset="0"/>
                <a:cs typeface="Arial" pitchFamily="34" charset="0"/>
              </a:rPr>
              <a:t>Лампичка</a:t>
            </a:r>
            <a:r>
              <a:rPr lang="bg-BG" sz="700" dirty="0" smtClean="0">
                <a:latin typeface="Arial" pitchFamily="34" charset="0"/>
                <a:cs typeface="Arial" pitchFamily="34" charset="0"/>
              </a:rPr>
              <a:t> индикатор за времето</a:t>
            </a:r>
          </a:p>
          <a:p>
            <a:endParaRPr lang="bg-BG" sz="700" dirty="0">
              <a:latin typeface="Arial" pitchFamily="34" charset="0"/>
              <a:cs typeface="Arial" pitchFamily="34" charset="0"/>
            </a:endParaRPr>
          </a:p>
        </p:txBody>
      </p:sp>
      <p:sp>
        <p:nvSpPr>
          <p:cNvPr id="48" name="TextBox 47"/>
          <p:cNvSpPr txBox="1"/>
          <p:nvPr/>
        </p:nvSpPr>
        <p:spPr>
          <a:xfrm>
            <a:off x="71406" y="3857628"/>
            <a:ext cx="3960000" cy="954107"/>
          </a:xfrm>
          <a:prstGeom prst="rect">
            <a:avLst/>
          </a:prstGeom>
          <a:noFill/>
        </p:spPr>
        <p:txBody>
          <a:bodyPr wrap="square" rtlCol="0">
            <a:spAutoFit/>
          </a:bodyPr>
          <a:lstStyle/>
          <a:p>
            <a:pPr algn="just"/>
            <a:r>
              <a:rPr lang="en-US" sz="800" dirty="0" smtClean="0">
                <a:latin typeface="Arial" pitchFamily="34" charset="0"/>
                <a:cs typeface="Arial" pitchFamily="34" charset="0"/>
              </a:rPr>
              <a:t>(IV)</a:t>
            </a:r>
            <a:r>
              <a:rPr lang="bg-BG" sz="800" dirty="0" smtClean="0">
                <a:latin typeface="Arial" pitchFamily="34" charset="0"/>
                <a:cs typeface="Arial" pitchFamily="34" charset="0"/>
              </a:rPr>
              <a:t> 4*1.5АА батерии в </a:t>
            </a:r>
            <a:r>
              <a:rPr lang="bg-BG" sz="800" dirty="0" err="1" smtClean="0">
                <a:latin typeface="Arial" pitchFamily="34" charset="0"/>
                <a:cs typeface="Arial" pitchFamily="34" charset="0"/>
              </a:rPr>
              <a:t>основн</a:t>
            </a:r>
            <a:r>
              <a:rPr lang="en-US" sz="800" dirty="0" smtClean="0">
                <a:latin typeface="Arial" pitchFamily="34" charset="0"/>
                <a:cs typeface="Arial" pitchFamily="34" charset="0"/>
              </a:rPr>
              <a:t>a</a:t>
            </a:r>
            <a:r>
              <a:rPr lang="bg-BG" sz="800" dirty="0" smtClean="0">
                <a:latin typeface="Arial" pitchFamily="34" charset="0"/>
                <a:cs typeface="Arial" pitchFamily="34" charset="0"/>
              </a:rPr>
              <a:t>та рамка или използвайки адаптер</a:t>
            </a:r>
          </a:p>
          <a:p>
            <a:pPr algn="just"/>
            <a:r>
              <a:rPr lang="bg-BG" sz="800" dirty="0" smtClean="0">
                <a:latin typeface="Arial" pitchFamily="34" charset="0"/>
                <a:cs typeface="Arial" pitchFamily="34" charset="0"/>
              </a:rPr>
              <a:t>1) Поставете батериите в основната рамка: както е показано, разхлабете винта с </a:t>
            </a:r>
            <a:r>
              <a:rPr lang="bg-BG" sz="800" dirty="0" err="1" smtClean="0">
                <a:latin typeface="Arial" pitchFamily="34" charset="0"/>
                <a:cs typeface="Arial" pitchFamily="34" charset="0"/>
              </a:rPr>
              <a:t>кръстата</a:t>
            </a:r>
            <a:r>
              <a:rPr lang="bg-BG" sz="800" dirty="0" smtClean="0">
                <a:latin typeface="Arial" pitchFamily="34" charset="0"/>
                <a:cs typeface="Arial" pitchFamily="34" charset="0"/>
              </a:rPr>
              <a:t> отвертка, след това отстранете капака на батерията и поставете батерии като спазвате поляритета, обозначен на отделението за батерии, след това покрийте и захванете капака на отделението за батерии. Отстранете батериите от отделението за батерии, като следвате същите стъпки.</a:t>
            </a:r>
          </a:p>
        </p:txBody>
      </p:sp>
      <p:sp>
        <p:nvSpPr>
          <p:cNvPr id="49" name="TextBox 48"/>
          <p:cNvSpPr txBox="1"/>
          <p:nvPr/>
        </p:nvSpPr>
        <p:spPr>
          <a:xfrm>
            <a:off x="1643042" y="2085937"/>
            <a:ext cx="1428760" cy="200055"/>
          </a:xfrm>
          <a:prstGeom prst="rect">
            <a:avLst/>
          </a:prstGeom>
          <a:noFill/>
        </p:spPr>
        <p:txBody>
          <a:bodyPr wrap="square" rtlCol="0">
            <a:spAutoFit/>
          </a:bodyPr>
          <a:lstStyle/>
          <a:p>
            <a:r>
              <a:rPr lang="bg-BG" sz="700" dirty="0" smtClean="0">
                <a:latin typeface="Arial" pitchFamily="34" charset="0"/>
                <a:cs typeface="Arial" pitchFamily="34" charset="0"/>
              </a:rPr>
              <a:t>Намаляване на скоростта</a:t>
            </a:r>
          </a:p>
        </p:txBody>
      </p:sp>
      <p:sp>
        <p:nvSpPr>
          <p:cNvPr id="50" name="TextBox 49"/>
          <p:cNvSpPr txBox="1"/>
          <p:nvPr/>
        </p:nvSpPr>
        <p:spPr>
          <a:xfrm>
            <a:off x="2928926" y="2263631"/>
            <a:ext cx="1143008" cy="307777"/>
          </a:xfrm>
          <a:prstGeom prst="rect">
            <a:avLst/>
          </a:prstGeom>
          <a:noFill/>
        </p:spPr>
        <p:txBody>
          <a:bodyPr wrap="square" rtlCol="0">
            <a:spAutoFit/>
          </a:bodyPr>
          <a:lstStyle/>
          <a:p>
            <a:r>
              <a:rPr lang="bg-BG" sz="700" dirty="0" err="1" smtClean="0">
                <a:latin typeface="Arial" pitchFamily="34" charset="0"/>
                <a:cs typeface="Arial" pitchFamily="34" charset="0"/>
              </a:rPr>
              <a:t>Лампичка</a:t>
            </a:r>
            <a:r>
              <a:rPr lang="bg-BG" sz="700" dirty="0" smtClean="0">
                <a:latin typeface="Arial" pitchFamily="34" charset="0"/>
                <a:cs typeface="Arial" pitchFamily="34" charset="0"/>
              </a:rPr>
              <a:t> – индикатор за скоростта</a:t>
            </a:r>
          </a:p>
        </p:txBody>
      </p:sp>
      <p:sp>
        <p:nvSpPr>
          <p:cNvPr id="51" name="TextBox 50"/>
          <p:cNvSpPr txBox="1"/>
          <p:nvPr/>
        </p:nvSpPr>
        <p:spPr>
          <a:xfrm>
            <a:off x="2928926" y="2477945"/>
            <a:ext cx="1071570" cy="307777"/>
          </a:xfrm>
          <a:prstGeom prst="rect">
            <a:avLst/>
          </a:prstGeom>
          <a:noFill/>
        </p:spPr>
        <p:txBody>
          <a:bodyPr wrap="square" rtlCol="0">
            <a:spAutoFit/>
          </a:bodyPr>
          <a:lstStyle/>
          <a:p>
            <a:r>
              <a:rPr lang="bg-BG" sz="700" dirty="0" smtClean="0">
                <a:latin typeface="Arial" pitchFamily="34" charset="0"/>
                <a:cs typeface="Arial" pitchFamily="34" charset="0"/>
              </a:rPr>
              <a:t>Увеличаване на скоростта</a:t>
            </a:r>
          </a:p>
        </p:txBody>
      </p:sp>
      <p:sp>
        <p:nvSpPr>
          <p:cNvPr id="52" name="TextBox 51"/>
          <p:cNvSpPr txBox="1"/>
          <p:nvPr/>
        </p:nvSpPr>
        <p:spPr>
          <a:xfrm>
            <a:off x="2928926" y="2706518"/>
            <a:ext cx="928694" cy="200055"/>
          </a:xfrm>
          <a:prstGeom prst="rect">
            <a:avLst/>
          </a:prstGeom>
          <a:noFill/>
        </p:spPr>
        <p:txBody>
          <a:bodyPr wrap="square" rtlCol="0">
            <a:spAutoFit/>
          </a:bodyPr>
          <a:lstStyle/>
          <a:p>
            <a:r>
              <a:rPr lang="bg-BG" sz="700" dirty="0" smtClean="0">
                <a:latin typeface="Arial" pitchFamily="34" charset="0"/>
                <a:cs typeface="Arial" pitchFamily="34" charset="0"/>
              </a:rPr>
              <a:t>Музикален бутон</a:t>
            </a:r>
          </a:p>
        </p:txBody>
      </p:sp>
      <p:pic>
        <p:nvPicPr>
          <p:cNvPr id="55" name="Picture 5" descr="C:\Users\user\Desktop\Untitled_999.png"/>
          <p:cNvPicPr>
            <a:picLocks noChangeAspect="1" noChangeArrowheads="1"/>
          </p:cNvPicPr>
          <p:nvPr/>
        </p:nvPicPr>
        <p:blipFill>
          <a:blip r:embed="rId5"/>
          <a:srcRect t="1787" r="50967" b="63430"/>
          <a:stretch>
            <a:fillRect/>
          </a:stretch>
        </p:blipFill>
        <p:spPr bwMode="auto">
          <a:xfrm>
            <a:off x="-32" y="4863280"/>
            <a:ext cx="3960000" cy="1678215"/>
          </a:xfrm>
          <a:prstGeom prst="rect">
            <a:avLst/>
          </a:prstGeom>
          <a:noFill/>
        </p:spPr>
      </p:pic>
      <p:sp>
        <p:nvSpPr>
          <p:cNvPr id="56" name="TextBox 55"/>
          <p:cNvSpPr txBox="1"/>
          <p:nvPr/>
        </p:nvSpPr>
        <p:spPr>
          <a:xfrm>
            <a:off x="1785918" y="6085489"/>
            <a:ext cx="2357454" cy="415498"/>
          </a:xfrm>
          <a:prstGeom prst="rect">
            <a:avLst/>
          </a:prstGeom>
          <a:noFill/>
        </p:spPr>
        <p:txBody>
          <a:bodyPr wrap="square" rtlCol="0">
            <a:spAutoFit/>
          </a:bodyPr>
          <a:lstStyle/>
          <a:p>
            <a:r>
              <a:rPr lang="bg-BG" sz="700" dirty="0" smtClean="0">
                <a:latin typeface="Arial" pitchFamily="34" charset="0"/>
                <a:cs typeface="Arial" pitchFamily="34" charset="0"/>
              </a:rPr>
              <a:t>1. Поставете отрицателната полярност на 5АА батерията към пружинката на края на отделението за батерии</a:t>
            </a:r>
          </a:p>
        </p:txBody>
      </p:sp>
      <p:sp>
        <p:nvSpPr>
          <p:cNvPr id="57" name="TextBox 56"/>
          <p:cNvSpPr txBox="1"/>
          <p:nvPr/>
        </p:nvSpPr>
        <p:spPr>
          <a:xfrm>
            <a:off x="1285852" y="4714884"/>
            <a:ext cx="2643206" cy="307777"/>
          </a:xfrm>
          <a:prstGeom prst="rect">
            <a:avLst/>
          </a:prstGeom>
          <a:noFill/>
        </p:spPr>
        <p:txBody>
          <a:bodyPr wrap="square" rtlCol="0">
            <a:spAutoFit/>
          </a:bodyPr>
          <a:lstStyle/>
          <a:p>
            <a:r>
              <a:rPr lang="bg-BG" sz="700" dirty="0" smtClean="0">
                <a:latin typeface="Arial" pitchFamily="34" charset="0"/>
                <a:cs typeface="Arial" pitchFamily="34" charset="0"/>
              </a:rPr>
              <a:t>2. Поставете положителната полярност  на 5АА батерията към “+” края на отделението за батерии</a:t>
            </a:r>
          </a:p>
        </p:txBody>
      </p:sp>
      <p:sp>
        <p:nvSpPr>
          <p:cNvPr id="58" name="TextBox 57"/>
          <p:cNvSpPr txBox="1"/>
          <p:nvPr/>
        </p:nvSpPr>
        <p:spPr>
          <a:xfrm>
            <a:off x="2928926" y="2786058"/>
            <a:ext cx="1500198" cy="307777"/>
          </a:xfrm>
          <a:prstGeom prst="rect">
            <a:avLst/>
          </a:prstGeom>
          <a:noFill/>
        </p:spPr>
        <p:txBody>
          <a:bodyPr wrap="square" rtlCol="0">
            <a:spAutoFit/>
          </a:bodyPr>
          <a:lstStyle/>
          <a:p>
            <a:r>
              <a:rPr lang="bg-BG" sz="700" dirty="0" smtClean="0">
                <a:latin typeface="Arial" pitchFamily="34" charset="0"/>
                <a:cs typeface="Arial" pitchFamily="34" charset="0"/>
              </a:rPr>
              <a:t>Монтиране на капак на отделение за батерии</a:t>
            </a:r>
          </a:p>
        </p:txBody>
      </p:sp>
      <p:sp>
        <p:nvSpPr>
          <p:cNvPr id="59" name="TextBox 58"/>
          <p:cNvSpPr txBox="1"/>
          <p:nvPr/>
        </p:nvSpPr>
        <p:spPr>
          <a:xfrm>
            <a:off x="3357554" y="5228233"/>
            <a:ext cx="785818" cy="738664"/>
          </a:xfrm>
          <a:prstGeom prst="rect">
            <a:avLst/>
          </a:prstGeom>
          <a:noFill/>
        </p:spPr>
        <p:txBody>
          <a:bodyPr wrap="square" rtlCol="0">
            <a:spAutoFit/>
          </a:bodyPr>
          <a:lstStyle/>
          <a:p>
            <a:r>
              <a:rPr lang="bg-BG" sz="700" dirty="0" smtClean="0">
                <a:latin typeface="Arial" pitchFamily="34" charset="0"/>
                <a:cs typeface="Arial" pitchFamily="34" charset="0"/>
              </a:rPr>
              <a:t>4. Затворете и закрепете капака на отделението за батерии</a:t>
            </a:r>
          </a:p>
          <a:p>
            <a:endParaRPr lang="bg-BG" sz="700" dirty="0">
              <a:latin typeface="Arial" pitchFamily="34" charset="0"/>
              <a:cs typeface="Arial" pitchFamily="34" charset="0"/>
            </a:endParaRPr>
          </a:p>
        </p:txBody>
      </p:sp>
      <p:sp>
        <p:nvSpPr>
          <p:cNvPr id="60" name="TextBox 59"/>
          <p:cNvSpPr txBox="1"/>
          <p:nvPr/>
        </p:nvSpPr>
        <p:spPr>
          <a:xfrm>
            <a:off x="2428860" y="5871175"/>
            <a:ext cx="1000132" cy="307777"/>
          </a:xfrm>
          <a:prstGeom prst="rect">
            <a:avLst/>
          </a:prstGeom>
          <a:noFill/>
        </p:spPr>
        <p:txBody>
          <a:bodyPr wrap="square" rtlCol="0">
            <a:spAutoFit/>
          </a:bodyPr>
          <a:lstStyle/>
          <a:p>
            <a:r>
              <a:rPr lang="bg-BG" sz="700" dirty="0" smtClean="0">
                <a:latin typeface="Arial" pitchFamily="34" charset="0"/>
                <a:cs typeface="Arial" pitchFamily="34" charset="0"/>
              </a:rPr>
              <a:t>3. Нека батериите да легнат</a:t>
            </a:r>
          </a:p>
        </p:txBody>
      </p:sp>
      <p:pic>
        <p:nvPicPr>
          <p:cNvPr id="97" name="图片 11"/>
          <p:cNvPicPr>
            <a:picLocks noChangeAspect="1" noChangeArrowheads="1"/>
          </p:cNvPicPr>
          <p:nvPr/>
        </p:nvPicPr>
        <p:blipFill>
          <a:blip r:embed="rId6"/>
          <a:srcRect/>
          <a:stretch>
            <a:fillRect/>
          </a:stretch>
        </p:blipFill>
        <p:spPr bwMode="auto">
          <a:xfrm>
            <a:off x="5112594" y="3571876"/>
            <a:ext cx="3960000" cy="1052339"/>
          </a:xfrm>
          <a:prstGeom prst="rect">
            <a:avLst/>
          </a:prstGeom>
          <a:noFill/>
          <a:ln w="9525">
            <a:noFill/>
            <a:miter lim="800000"/>
            <a:headEnd/>
            <a:tailEnd/>
          </a:ln>
        </p:spPr>
      </p:pic>
      <p:sp>
        <p:nvSpPr>
          <p:cNvPr id="98" name="TextBox 97"/>
          <p:cNvSpPr txBox="1"/>
          <p:nvPr/>
        </p:nvSpPr>
        <p:spPr>
          <a:xfrm>
            <a:off x="5112594" y="3429000"/>
            <a:ext cx="3960000" cy="215444"/>
          </a:xfrm>
          <a:prstGeom prst="rect">
            <a:avLst/>
          </a:prstGeom>
          <a:noFill/>
        </p:spPr>
        <p:txBody>
          <a:bodyPr wrap="square" rtlCol="0">
            <a:spAutoFit/>
          </a:bodyPr>
          <a:lstStyle/>
          <a:p>
            <a:r>
              <a:rPr lang="bg-BG" sz="800" dirty="0" smtClean="0">
                <a:latin typeface="Arial" pitchFamily="34" charset="0"/>
                <a:cs typeface="Arial" pitchFamily="34" charset="0"/>
              </a:rPr>
              <a:t>5. </a:t>
            </a:r>
            <a:r>
              <a:rPr lang="en-US" sz="800" dirty="0" smtClean="0">
                <a:latin typeface="Arial" pitchFamily="34" charset="0"/>
                <a:cs typeface="Arial" pitchFamily="34" charset="0"/>
              </a:rPr>
              <a:t>Placing of the shoulder belts </a:t>
            </a:r>
            <a:r>
              <a:rPr lang="bg-BG" sz="800" dirty="0" smtClean="0">
                <a:latin typeface="Arial" pitchFamily="34" charset="0"/>
                <a:cs typeface="Arial" pitchFamily="34" charset="0"/>
              </a:rPr>
              <a:t>– </a:t>
            </a:r>
            <a:r>
              <a:rPr lang="en-US" sz="800" dirty="0" smtClean="0">
                <a:latin typeface="Arial" pitchFamily="34" charset="0"/>
                <a:cs typeface="Arial" pitchFamily="34" charset="0"/>
              </a:rPr>
              <a:t>follow the pictures below</a:t>
            </a:r>
            <a:r>
              <a:rPr lang="bg-BG" sz="800" dirty="0" smtClean="0">
                <a:latin typeface="Arial" pitchFamily="34" charset="0"/>
                <a:cs typeface="Arial" pitchFamily="34" charset="0"/>
              </a:rPr>
              <a:t>.</a:t>
            </a:r>
          </a:p>
        </p:txBody>
      </p:sp>
      <p:pic>
        <p:nvPicPr>
          <p:cNvPr id="100" name="图片 10085"/>
          <p:cNvPicPr>
            <a:picLocks noChangeAspect="1" noChangeArrowheads="1"/>
          </p:cNvPicPr>
          <p:nvPr/>
        </p:nvPicPr>
        <p:blipFill>
          <a:blip r:embed="rId7"/>
          <a:srcRect/>
          <a:stretch>
            <a:fillRect/>
          </a:stretch>
        </p:blipFill>
        <p:spPr bwMode="auto">
          <a:xfrm>
            <a:off x="7572599" y="5310999"/>
            <a:ext cx="432000" cy="783559"/>
          </a:xfrm>
          <a:prstGeom prst="rect">
            <a:avLst/>
          </a:prstGeom>
          <a:noFill/>
          <a:ln w="9525">
            <a:noFill/>
            <a:miter lim="800000"/>
            <a:headEnd/>
            <a:tailEnd/>
          </a:ln>
        </p:spPr>
      </p:pic>
      <p:pic>
        <p:nvPicPr>
          <p:cNvPr id="101" name="图片 12"/>
          <p:cNvPicPr>
            <a:picLocks noChangeAspect="1" noChangeArrowheads="1"/>
          </p:cNvPicPr>
          <p:nvPr/>
        </p:nvPicPr>
        <p:blipFill>
          <a:blip r:embed="rId8"/>
          <a:srcRect/>
          <a:stretch>
            <a:fillRect/>
          </a:stretch>
        </p:blipFill>
        <p:spPr bwMode="auto">
          <a:xfrm>
            <a:off x="5143739" y="4953833"/>
            <a:ext cx="1080000" cy="1437663"/>
          </a:xfrm>
          <a:prstGeom prst="rect">
            <a:avLst/>
          </a:prstGeom>
          <a:noFill/>
          <a:ln w="9525">
            <a:noFill/>
            <a:miter lim="800000"/>
            <a:headEnd/>
            <a:tailEnd/>
          </a:ln>
        </p:spPr>
      </p:pic>
      <p:pic>
        <p:nvPicPr>
          <p:cNvPr id="102" name="图片 13"/>
          <p:cNvPicPr>
            <a:picLocks noChangeAspect="1" noChangeArrowheads="1"/>
          </p:cNvPicPr>
          <p:nvPr/>
        </p:nvPicPr>
        <p:blipFill>
          <a:blip r:embed="rId9"/>
          <a:srcRect b="10271"/>
          <a:stretch>
            <a:fillRect/>
          </a:stretch>
        </p:blipFill>
        <p:spPr bwMode="auto">
          <a:xfrm>
            <a:off x="6215277" y="4952244"/>
            <a:ext cx="1440000" cy="1405714"/>
          </a:xfrm>
          <a:prstGeom prst="rect">
            <a:avLst/>
          </a:prstGeom>
          <a:noFill/>
          <a:ln w="9525">
            <a:noFill/>
            <a:miter lim="800000"/>
            <a:headEnd/>
            <a:tailEnd/>
          </a:ln>
        </p:spPr>
      </p:pic>
      <p:pic>
        <p:nvPicPr>
          <p:cNvPr id="103" name="图片 14"/>
          <p:cNvPicPr>
            <a:picLocks noChangeAspect="1" noChangeArrowheads="1"/>
          </p:cNvPicPr>
          <p:nvPr/>
        </p:nvPicPr>
        <p:blipFill>
          <a:blip r:embed="rId10"/>
          <a:srcRect/>
          <a:stretch>
            <a:fillRect/>
          </a:stretch>
        </p:blipFill>
        <p:spPr bwMode="auto">
          <a:xfrm>
            <a:off x="8001227" y="5021796"/>
            <a:ext cx="1142805" cy="1407600"/>
          </a:xfrm>
          <a:prstGeom prst="rect">
            <a:avLst/>
          </a:prstGeom>
          <a:noFill/>
          <a:ln w="9525">
            <a:noFill/>
            <a:miter lim="800000"/>
            <a:headEnd/>
            <a:tailEnd/>
          </a:ln>
        </p:spPr>
      </p:pic>
      <p:graphicFrame>
        <p:nvGraphicFramePr>
          <p:cNvPr id="104" name="Table 103"/>
          <p:cNvGraphicFramePr>
            <a:graphicFrameLocks noGrp="1"/>
          </p:cNvGraphicFramePr>
          <p:nvPr/>
        </p:nvGraphicFramePr>
        <p:xfrm>
          <a:off x="5112594" y="4572008"/>
          <a:ext cx="3888563" cy="411480"/>
        </p:xfrm>
        <a:graphic>
          <a:graphicData uri="http://schemas.openxmlformats.org/drawingml/2006/table">
            <a:tbl>
              <a:tblPr firstRow="1" bandRow="1">
                <a:tableStyleId>{2D5ABB26-0587-4C30-8999-92F81FD0307C}</a:tableStyleId>
              </a:tblPr>
              <a:tblGrid>
                <a:gridCol w="1102481"/>
                <a:gridCol w="785818"/>
                <a:gridCol w="1071570"/>
                <a:gridCol w="928694"/>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smtClean="0"/>
                        <a:t>Top</a:t>
                      </a:r>
                      <a:endParaRPr lang="bg-BG" sz="7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Bottom</a:t>
                      </a:r>
                      <a:endParaRPr lang="bg-BG" sz="700" dirty="0" smtClean="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The harness</a:t>
                      </a:r>
                      <a:r>
                        <a:rPr lang="en-US" sz="700" baseline="0" dirty="0" smtClean="0"/>
                        <a:t> goes through the top</a:t>
                      </a:r>
                      <a:endParaRPr lang="bg-BG" sz="700" dirty="0" smtClean="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Pass the belt through the bottom and press</a:t>
                      </a:r>
                      <a:endParaRPr lang="bg-BG" sz="700" dirty="0" smtClean="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Tighten by pulling strongly</a:t>
                      </a:r>
                      <a:endParaRPr lang="bg-BG" sz="700" dirty="0" smtClean="0">
                        <a:latin typeface="Arial" pitchFamily="34" charset="0"/>
                        <a:cs typeface="Arial" pitchFamily="34" charset="0"/>
                      </a:endParaRPr>
                    </a:p>
                  </a:txBody>
                  <a:tcPr/>
                </a:tc>
              </a:tr>
            </a:tbl>
          </a:graphicData>
        </a:graphic>
      </p:graphicFrame>
      <p:graphicFrame>
        <p:nvGraphicFramePr>
          <p:cNvPr id="3082" name="对象 24"/>
          <p:cNvGraphicFramePr>
            <a:graphicFrameLocks noChangeAspect="1"/>
          </p:cNvGraphicFramePr>
          <p:nvPr/>
        </p:nvGraphicFramePr>
        <p:xfrm>
          <a:off x="5695950" y="1856234"/>
          <a:ext cx="3060700" cy="1484312"/>
        </p:xfrm>
        <a:graphic>
          <a:graphicData uri="http://schemas.openxmlformats.org/presentationml/2006/ole">
            <p:oleObj spid="_x0000_s3082" r:id="rId11" imgW="175393350" imgH="204635100" progId="">
              <p:embed/>
            </p:oleObj>
          </a:graphicData>
        </a:graphic>
      </p:graphicFrame>
      <p:sp>
        <p:nvSpPr>
          <p:cNvPr id="120" name="TextBox 119"/>
          <p:cNvSpPr txBox="1"/>
          <p:nvPr/>
        </p:nvSpPr>
        <p:spPr>
          <a:xfrm>
            <a:off x="71406" y="71414"/>
            <a:ext cx="3960000" cy="1938992"/>
          </a:xfrm>
          <a:prstGeom prst="rect">
            <a:avLst/>
          </a:prstGeom>
          <a:noFill/>
        </p:spPr>
        <p:txBody>
          <a:bodyPr wrap="square" rtlCol="0">
            <a:spAutoFit/>
          </a:bodyPr>
          <a:lstStyle/>
          <a:p>
            <a:pPr algn="just"/>
            <a:r>
              <a:rPr lang="bg-BG" sz="800" dirty="0" smtClean="0">
                <a:latin typeface="Arial" pitchFamily="34" charset="0"/>
                <a:cs typeface="Arial" pitchFamily="34" charset="0"/>
              </a:rPr>
              <a:t>6. Контролен панел</a:t>
            </a:r>
          </a:p>
          <a:p>
            <a:pPr algn="just"/>
            <a:r>
              <a:rPr lang="bg-BG" sz="800" dirty="0" smtClean="0">
                <a:latin typeface="Arial" pitchFamily="34" charset="0"/>
                <a:cs typeface="Arial" pitchFamily="34" charset="0"/>
              </a:rPr>
              <a:t>(</a:t>
            </a:r>
            <a:r>
              <a:rPr lang="en-US" sz="800" dirty="0" smtClean="0">
                <a:latin typeface="Arial" pitchFamily="34" charset="0"/>
                <a:cs typeface="Arial" pitchFamily="34" charset="0"/>
              </a:rPr>
              <a:t>I</a:t>
            </a:r>
            <a:r>
              <a:rPr lang="bg-BG" sz="800" dirty="0" smtClean="0">
                <a:latin typeface="Arial" pitchFamily="34" charset="0"/>
                <a:cs typeface="Arial" pitchFamily="34" charset="0"/>
              </a:rPr>
              <a:t>) Функция люлка: Налични са пет скорости на люлеене. Натиснете </a:t>
            </a:r>
            <a:r>
              <a:rPr lang="en-US" sz="800" dirty="0" smtClean="0">
                <a:latin typeface="Arial" pitchFamily="34" charset="0"/>
                <a:cs typeface="Arial" pitchFamily="34" charset="0"/>
              </a:rPr>
              <a:t>“</a:t>
            </a:r>
            <a:r>
              <a:rPr lang="bg-BG" sz="800" dirty="0" smtClean="0">
                <a:latin typeface="Arial" pitchFamily="34" charset="0"/>
                <a:cs typeface="Arial" pitchFamily="34" charset="0"/>
              </a:rPr>
              <a:t>+</a:t>
            </a:r>
            <a:r>
              <a:rPr lang="en-US" sz="800" dirty="0" smtClean="0">
                <a:latin typeface="Arial" pitchFamily="34" charset="0"/>
                <a:cs typeface="Arial" pitchFamily="34" charset="0"/>
              </a:rPr>
              <a:t>”</a:t>
            </a:r>
            <a:r>
              <a:rPr lang="bg-BG" sz="800" dirty="0" smtClean="0">
                <a:latin typeface="Arial" pitchFamily="34" charset="0"/>
                <a:cs typeface="Arial" pitchFamily="34" charset="0"/>
              </a:rPr>
              <a:t>, скоростта ще се увеличи и първата индикаторна </a:t>
            </a:r>
            <a:r>
              <a:rPr lang="bg-BG" sz="800" dirty="0" err="1" smtClean="0">
                <a:latin typeface="Arial" pitchFamily="34" charset="0"/>
                <a:cs typeface="Arial" pitchFamily="34" charset="0"/>
              </a:rPr>
              <a:t>лампичка</a:t>
            </a:r>
            <a:r>
              <a:rPr lang="bg-BG" sz="800" dirty="0" smtClean="0">
                <a:latin typeface="Arial" pitchFamily="34" charset="0"/>
                <a:cs typeface="Arial" pitchFamily="34" charset="0"/>
              </a:rPr>
              <a:t> ще светне, натиснете </a:t>
            </a:r>
            <a:r>
              <a:rPr lang="en-US" sz="800" dirty="0" smtClean="0">
                <a:latin typeface="Arial" pitchFamily="34" charset="0"/>
                <a:cs typeface="Arial" pitchFamily="34" charset="0"/>
              </a:rPr>
              <a:t>“</a:t>
            </a:r>
            <a:r>
              <a:rPr lang="bg-BG" sz="800" dirty="0" smtClean="0">
                <a:latin typeface="Arial" pitchFamily="34" charset="0"/>
                <a:cs typeface="Arial" pitchFamily="34" charset="0"/>
              </a:rPr>
              <a:t>-</a:t>
            </a:r>
            <a:r>
              <a:rPr lang="en-US" sz="800" dirty="0" smtClean="0">
                <a:latin typeface="Arial" pitchFamily="34" charset="0"/>
                <a:cs typeface="Arial" pitchFamily="34" charset="0"/>
              </a:rPr>
              <a:t>”</a:t>
            </a:r>
            <a:r>
              <a:rPr lang="bg-BG" sz="800" dirty="0" smtClean="0">
                <a:latin typeface="Arial" pitchFamily="34" charset="0"/>
                <a:cs typeface="Arial" pitchFamily="34" charset="0"/>
              </a:rPr>
              <a:t>, скоростта ще се намали и </a:t>
            </a:r>
            <a:r>
              <a:rPr lang="bg-BG" sz="800" dirty="0" err="1" smtClean="0">
                <a:latin typeface="Arial" pitchFamily="34" charset="0"/>
                <a:cs typeface="Arial" pitchFamily="34" charset="0"/>
              </a:rPr>
              <a:t>лампичката</a:t>
            </a:r>
            <a:r>
              <a:rPr lang="bg-BG" sz="800" dirty="0" smtClean="0">
                <a:latin typeface="Arial" pitchFamily="34" charset="0"/>
                <a:cs typeface="Arial" pitchFamily="34" charset="0"/>
              </a:rPr>
              <a:t> ще угасне. (Както е показано на снимката).</a:t>
            </a:r>
          </a:p>
          <a:p>
            <a:pPr algn="just"/>
            <a:r>
              <a:rPr lang="bg-BG" sz="800" dirty="0" smtClean="0">
                <a:latin typeface="Arial" pitchFamily="34" charset="0"/>
                <a:cs typeface="Arial" pitchFamily="34" charset="0"/>
              </a:rPr>
              <a:t>(</a:t>
            </a:r>
            <a:r>
              <a:rPr lang="en-US" sz="800" dirty="0" smtClean="0">
                <a:latin typeface="Arial" pitchFamily="34" charset="0"/>
                <a:cs typeface="Arial" pitchFamily="34" charset="0"/>
              </a:rPr>
              <a:t>II) </a:t>
            </a:r>
            <a:r>
              <a:rPr lang="bg-BG" sz="800" dirty="0" smtClean="0">
                <a:latin typeface="Arial" pitchFamily="34" charset="0"/>
                <a:cs typeface="Arial" pitchFamily="34" charset="0"/>
              </a:rPr>
              <a:t>Налични са три настройки на времето, натиснете веднъж – ще светне </a:t>
            </a:r>
            <a:r>
              <a:rPr lang="bg-BG" sz="800" dirty="0" err="1" smtClean="0">
                <a:latin typeface="Arial" pitchFamily="34" charset="0"/>
                <a:cs typeface="Arial" pitchFamily="34" charset="0"/>
              </a:rPr>
              <a:t>лампичката</a:t>
            </a:r>
            <a:r>
              <a:rPr lang="bg-BG" sz="800" dirty="0" smtClean="0">
                <a:latin typeface="Arial" pitchFamily="34" charset="0"/>
                <a:cs typeface="Arial" pitchFamily="34" charset="0"/>
              </a:rPr>
              <a:t> за 8 минути, натиснете втори път за 15 минути, натиснете трети път за 30 минути, всички функции ще спрат, щом изтече избраното време, след</a:t>
            </a:r>
            <a:r>
              <a:rPr lang="en-US" sz="800" dirty="0" smtClean="0">
                <a:latin typeface="Arial" pitchFamily="34" charset="0"/>
                <a:cs typeface="Arial" pitchFamily="34" charset="0"/>
              </a:rPr>
              <a:t> </a:t>
            </a:r>
            <a:r>
              <a:rPr lang="bg-BG" sz="800" dirty="0" smtClean="0">
                <a:latin typeface="Arial" pitchFamily="34" charset="0"/>
                <a:cs typeface="Arial" pitchFamily="34" charset="0"/>
              </a:rPr>
              <a:t>това люлката ще премине в режим на готовност, за да пести енергия. Ако не се избере време за работа, всички започнати функции ще продължат да работят, докато не свърши захранването.</a:t>
            </a:r>
          </a:p>
          <a:p>
            <a:pPr algn="just"/>
            <a:r>
              <a:rPr lang="en-US" sz="800" dirty="0" smtClean="0">
                <a:latin typeface="Arial" pitchFamily="34" charset="0"/>
                <a:cs typeface="Arial" pitchFamily="34" charset="0"/>
              </a:rPr>
              <a:t>(III)</a:t>
            </a:r>
            <a:r>
              <a:rPr lang="bg-BG" sz="800" dirty="0" smtClean="0">
                <a:latin typeface="Arial" pitchFamily="34" charset="0"/>
                <a:cs typeface="Arial" pitchFamily="34" charset="0"/>
              </a:rPr>
              <a:t> Музикален бутон: Натиснете веднъж, за да започне музиката, натиснете</a:t>
            </a:r>
            <a:r>
              <a:rPr lang="en-US" sz="800" dirty="0" smtClean="0">
                <a:latin typeface="Arial" pitchFamily="34" charset="0"/>
                <a:cs typeface="Arial" pitchFamily="34" charset="0"/>
              </a:rPr>
              <a:t> </a:t>
            </a:r>
            <a:r>
              <a:rPr lang="bg-BG" sz="800" dirty="0" smtClean="0">
                <a:latin typeface="Arial" pitchFamily="34" charset="0"/>
                <a:cs typeface="Arial" pitchFamily="34" charset="0"/>
              </a:rPr>
              <a:t>втори до четвърти път, за да увеличите силата на звука. Натиснете пети път, за да спрете музиката, натиснете шести път, за да превключи на следващата мелодия (общо 12 мелодии, 4 акорда)</a:t>
            </a:r>
          </a:p>
        </p:txBody>
      </p:sp>
      <p:sp>
        <p:nvSpPr>
          <p:cNvPr id="53" name="TextBox 52"/>
          <p:cNvSpPr txBox="1"/>
          <p:nvPr/>
        </p:nvSpPr>
        <p:spPr>
          <a:xfrm>
            <a:off x="3000364" y="4929198"/>
            <a:ext cx="1071570" cy="307777"/>
          </a:xfrm>
          <a:prstGeom prst="rect">
            <a:avLst/>
          </a:prstGeom>
          <a:noFill/>
        </p:spPr>
        <p:txBody>
          <a:bodyPr wrap="square" rtlCol="0">
            <a:spAutoFit/>
          </a:bodyPr>
          <a:lstStyle/>
          <a:p>
            <a:r>
              <a:rPr lang="bg-BG" sz="700" dirty="0" smtClean="0">
                <a:latin typeface="Arial" pitchFamily="34" charset="0"/>
                <a:cs typeface="Arial" pitchFamily="34" charset="0"/>
              </a:rPr>
              <a:t>Бутон за избор на времето</a:t>
            </a:r>
          </a:p>
        </p:txBody>
      </p:sp>
      <p:pic>
        <p:nvPicPr>
          <p:cNvPr id="121" name="Picture 1" descr="C:\Users\user\Desktop\Untitled_111.png"/>
          <p:cNvPicPr>
            <a:picLocks noChangeAspect="1" noChangeArrowheads="1"/>
          </p:cNvPicPr>
          <p:nvPr/>
        </p:nvPicPr>
        <p:blipFill>
          <a:blip r:embed="rId12"/>
          <a:srcRect t="1811" r="45930" b="38406"/>
          <a:stretch>
            <a:fillRect/>
          </a:stretch>
        </p:blipFill>
        <p:spPr bwMode="auto">
          <a:xfrm>
            <a:off x="5112594" y="284140"/>
            <a:ext cx="1260000" cy="832283"/>
          </a:xfrm>
          <a:prstGeom prst="rect">
            <a:avLst/>
          </a:prstGeom>
          <a:noFill/>
        </p:spPr>
      </p:pic>
      <p:graphicFrame>
        <p:nvGraphicFramePr>
          <p:cNvPr id="122" name="对象 39"/>
          <p:cNvGraphicFramePr>
            <a:graphicFrameLocks noChangeAspect="1"/>
          </p:cNvGraphicFramePr>
          <p:nvPr/>
        </p:nvGraphicFramePr>
        <p:xfrm>
          <a:off x="6327040" y="284140"/>
          <a:ext cx="2664000" cy="1290922"/>
        </p:xfrm>
        <a:graphic>
          <a:graphicData uri="http://schemas.openxmlformats.org/presentationml/2006/ole">
            <p:oleObj spid="_x0000_s3083" r:id="rId13" imgW="175393350" imgH="204635100" progId="">
              <p:embed/>
            </p:oleObj>
          </a:graphicData>
        </a:graphic>
      </p:graphicFrame>
      <p:sp>
        <p:nvSpPr>
          <p:cNvPr id="123" name="TextBox 122"/>
          <p:cNvSpPr txBox="1"/>
          <p:nvPr/>
        </p:nvSpPr>
        <p:spPr>
          <a:xfrm>
            <a:off x="5041188" y="141264"/>
            <a:ext cx="785786" cy="200055"/>
          </a:xfrm>
          <a:prstGeom prst="rect">
            <a:avLst/>
          </a:prstGeom>
          <a:noFill/>
        </p:spPr>
        <p:txBody>
          <a:bodyPr wrap="square" rtlCol="0">
            <a:spAutoFit/>
          </a:bodyPr>
          <a:lstStyle/>
          <a:p>
            <a:pPr algn="ctr"/>
            <a:r>
              <a:rPr lang="en-US" sz="700" dirty="0" smtClean="0">
                <a:latin typeface="Arial" pitchFamily="34" charset="0"/>
                <a:cs typeface="Arial" pitchFamily="34" charset="0"/>
              </a:rPr>
              <a:t>Arm</a:t>
            </a:r>
            <a:endParaRPr lang="bg-BG" sz="700" dirty="0">
              <a:latin typeface="Arial" pitchFamily="34" charset="0"/>
              <a:cs typeface="Arial" pitchFamily="34" charset="0"/>
            </a:endParaRPr>
          </a:p>
        </p:txBody>
      </p:sp>
      <p:sp>
        <p:nvSpPr>
          <p:cNvPr id="124" name="TextBox 123"/>
          <p:cNvSpPr txBox="1"/>
          <p:nvPr/>
        </p:nvSpPr>
        <p:spPr>
          <a:xfrm>
            <a:off x="5684098" y="142394"/>
            <a:ext cx="571504" cy="200055"/>
          </a:xfrm>
          <a:prstGeom prst="rect">
            <a:avLst/>
          </a:prstGeom>
          <a:noFill/>
        </p:spPr>
        <p:txBody>
          <a:bodyPr wrap="square" rtlCol="0">
            <a:spAutoFit/>
          </a:bodyPr>
          <a:lstStyle/>
          <a:p>
            <a:r>
              <a:rPr lang="en-US" sz="700" dirty="0" smtClean="0">
                <a:latin typeface="Arial" pitchFamily="34" charset="0"/>
                <a:cs typeface="Arial" pitchFamily="34" charset="0"/>
              </a:rPr>
              <a:t>Washer</a:t>
            </a:r>
            <a:endParaRPr lang="bg-BG" sz="700" dirty="0">
              <a:latin typeface="Arial" pitchFamily="34" charset="0"/>
              <a:cs typeface="Arial" pitchFamily="34" charset="0"/>
            </a:endParaRPr>
          </a:p>
        </p:txBody>
      </p:sp>
      <p:sp>
        <p:nvSpPr>
          <p:cNvPr id="125" name="TextBox 124"/>
          <p:cNvSpPr txBox="1"/>
          <p:nvPr/>
        </p:nvSpPr>
        <p:spPr>
          <a:xfrm>
            <a:off x="5969850" y="285270"/>
            <a:ext cx="642942" cy="200055"/>
          </a:xfrm>
          <a:prstGeom prst="rect">
            <a:avLst/>
          </a:prstGeom>
          <a:noFill/>
        </p:spPr>
        <p:txBody>
          <a:bodyPr wrap="square" rtlCol="0">
            <a:spAutoFit/>
          </a:bodyPr>
          <a:lstStyle/>
          <a:p>
            <a:r>
              <a:rPr lang="en-US" sz="700" dirty="0" smtClean="0">
                <a:latin typeface="Arial" pitchFamily="34" charset="0"/>
                <a:cs typeface="Arial" pitchFamily="34" charset="0"/>
              </a:rPr>
              <a:t>Cup</a:t>
            </a:r>
            <a:endParaRPr lang="bg-BG" sz="700" dirty="0">
              <a:latin typeface="Arial" pitchFamily="34" charset="0"/>
              <a:cs typeface="Arial" pitchFamily="34" charset="0"/>
            </a:endParaRPr>
          </a:p>
        </p:txBody>
      </p:sp>
      <p:sp>
        <p:nvSpPr>
          <p:cNvPr id="126" name="TextBox 125"/>
          <p:cNvSpPr txBox="1"/>
          <p:nvPr/>
        </p:nvSpPr>
        <p:spPr>
          <a:xfrm>
            <a:off x="5255502" y="1012779"/>
            <a:ext cx="1285852" cy="200055"/>
          </a:xfrm>
          <a:prstGeom prst="rect">
            <a:avLst/>
          </a:prstGeom>
          <a:noFill/>
        </p:spPr>
        <p:txBody>
          <a:bodyPr wrap="square" rtlCol="0">
            <a:spAutoFit/>
          </a:bodyPr>
          <a:lstStyle/>
          <a:p>
            <a:r>
              <a:rPr lang="en-US" sz="700" dirty="0" smtClean="0">
                <a:latin typeface="Arial" pitchFamily="34" charset="0"/>
                <a:cs typeface="Arial" pitchFamily="34" charset="0"/>
              </a:rPr>
              <a:t>Protector</a:t>
            </a:r>
            <a:endParaRPr lang="bg-BG" sz="700" dirty="0">
              <a:latin typeface="Arial" pitchFamily="34" charset="0"/>
              <a:cs typeface="Arial" pitchFamily="34" charset="0"/>
            </a:endParaRPr>
          </a:p>
        </p:txBody>
      </p:sp>
      <p:sp>
        <p:nvSpPr>
          <p:cNvPr id="127" name="TextBox 126"/>
          <p:cNvSpPr txBox="1"/>
          <p:nvPr/>
        </p:nvSpPr>
        <p:spPr>
          <a:xfrm>
            <a:off x="5112594" y="1589118"/>
            <a:ext cx="3960000" cy="338554"/>
          </a:xfrm>
          <a:prstGeom prst="rect">
            <a:avLst/>
          </a:prstGeom>
          <a:noFill/>
        </p:spPr>
        <p:txBody>
          <a:bodyPr wrap="square" rtlCol="0">
            <a:spAutoFit/>
          </a:bodyPr>
          <a:lstStyle/>
          <a:p>
            <a:pPr algn="just"/>
            <a:r>
              <a:rPr lang="bg-BG" sz="800" dirty="0" smtClean="0">
                <a:latin typeface="Arial" pitchFamily="34" charset="0"/>
                <a:cs typeface="Arial" pitchFamily="34" charset="0"/>
              </a:rPr>
              <a:t>4. </a:t>
            </a:r>
            <a:r>
              <a:rPr lang="en-US" sz="800" dirty="0" smtClean="0">
                <a:latin typeface="Arial" pitchFamily="34" charset="0"/>
                <a:cs typeface="Arial" pitchFamily="34" charset="0"/>
              </a:rPr>
              <a:t>As shown in the picture below, the end of the toy bar is placed in the opening of the right base</a:t>
            </a:r>
            <a:r>
              <a:rPr lang="bg-BG" sz="800" dirty="0" smtClean="0">
                <a:latin typeface="Arial" pitchFamily="34" charset="0"/>
                <a:cs typeface="Arial" pitchFamily="34"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3" descr="C:\Users\user\Desktop\Untitled_555.png"/>
          <p:cNvPicPr>
            <a:picLocks noChangeAspect="1" noChangeArrowheads="1"/>
          </p:cNvPicPr>
          <p:nvPr/>
        </p:nvPicPr>
        <p:blipFill>
          <a:blip r:embed="rId3"/>
          <a:srcRect r="66046" b="64635"/>
          <a:stretch>
            <a:fillRect/>
          </a:stretch>
        </p:blipFill>
        <p:spPr bwMode="auto">
          <a:xfrm>
            <a:off x="142844" y="352232"/>
            <a:ext cx="3024000" cy="1881624"/>
          </a:xfrm>
          <a:prstGeom prst="rect">
            <a:avLst/>
          </a:prstGeom>
          <a:noFill/>
        </p:spPr>
      </p:pic>
      <p:pic>
        <p:nvPicPr>
          <p:cNvPr id="46" name="Picture 3" descr="C:\Users\user\Desktop\Untitled_777.png"/>
          <p:cNvPicPr>
            <a:picLocks noChangeAspect="1" noChangeArrowheads="1"/>
          </p:cNvPicPr>
          <p:nvPr/>
        </p:nvPicPr>
        <p:blipFill>
          <a:blip r:embed="rId4"/>
          <a:srcRect r="53792" b="64278"/>
          <a:stretch>
            <a:fillRect/>
          </a:stretch>
        </p:blipFill>
        <p:spPr bwMode="auto">
          <a:xfrm>
            <a:off x="330182" y="5046897"/>
            <a:ext cx="3456000" cy="1596099"/>
          </a:xfrm>
          <a:prstGeom prst="rect">
            <a:avLst/>
          </a:prstGeom>
          <a:noFill/>
        </p:spPr>
      </p:pic>
      <p:pic>
        <p:nvPicPr>
          <p:cNvPr id="14" name="Picture 4" descr="C:\Users\user\Desktop\Untitled_666.png"/>
          <p:cNvPicPr>
            <a:picLocks noChangeAspect="1" noChangeArrowheads="1"/>
          </p:cNvPicPr>
          <p:nvPr/>
        </p:nvPicPr>
        <p:blipFill>
          <a:blip r:embed="rId5"/>
          <a:srcRect r="53593" b="64082"/>
          <a:stretch>
            <a:fillRect/>
          </a:stretch>
        </p:blipFill>
        <p:spPr bwMode="auto">
          <a:xfrm>
            <a:off x="142844" y="2714620"/>
            <a:ext cx="3924000" cy="1814375"/>
          </a:xfrm>
          <a:prstGeom prst="rect">
            <a:avLst/>
          </a:prstGeom>
          <a:noFill/>
        </p:spPr>
      </p:pic>
      <p:sp>
        <p:nvSpPr>
          <p:cNvPr id="16" name="TextBox 15"/>
          <p:cNvSpPr txBox="1"/>
          <p:nvPr/>
        </p:nvSpPr>
        <p:spPr>
          <a:xfrm>
            <a:off x="71406" y="2143116"/>
            <a:ext cx="3960000" cy="707886"/>
          </a:xfrm>
          <a:prstGeom prst="rect">
            <a:avLst/>
          </a:prstGeom>
          <a:noFill/>
        </p:spPr>
        <p:txBody>
          <a:bodyPr wrap="square" rtlCol="0">
            <a:spAutoFit/>
          </a:bodyPr>
          <a:lstStyle/>
          <a:p>
            <a:pPr algn="ctr"/>
            <a:r>
              <a:rPr lang="en-US" sz="800" b="1" dirty="0" smtClean="0">
                <a:latin typeface="Arial" pitchFamily="34" charset="0"/>
                <a:cs typeface="Arial" pitchFamily="34" charset="0"/>
              </a:rPr>
              <a:t>III. </a:t>
            </a:r>
            <a:r>
              <a:rPr lang="bg-BG" sz="800" b="1" dirty="0" smtClean="0">
                <a:latin typeface="Arial" pitchFamily="34" charset="0"/>
                <a:cs typeface="Arial" pitchFamily="34" charset="0"/>
              </a:rPr>
              <a:t>Характеристики на продукта</a:t>
            </a:r>
          </a:p>
          <a:p>
            <a:pPr algn="just"/>
            <a:r>
              <a:rPr lang="bg-BG" sz="800" dirty="0" smtClean="0">
                <a:latin typeface="Arial" pitchFamily="34" charset="0"/>
                <a:cs typeface="Arial" pitchFamily="34" charset="0"/>
              </a:rPr>
              <a:t>(1) Регулиране на ъгъла на облегалката за гръб: както е показано, натиснете левия и десния бутон за регулиране на седалката по едно и също време, след това завъртете седалката нагоре и надолу, ъгълът на облегалката за гръб може да се регулира.</a:t>
            </a:r>
          </a:p>
        </p:txBody>
      </p:sp>
      <p:sp>
        <p:nvSpPr>
          <p:cNvPr id="17" name="TextBox 16"/>
          <p:cNvSpPr txBox="1"/>
          <p:nvPr/>
        </p:nvSpPr>
        <p:spPr>
          <a:xfrm>
            <a:off x="3143240" y="3143248"/>
            <a:ext cx="1000132" cy="200055"/>
          </a:xfrm>
          <a:prstGeom prst="rect">
            <a:avLst/>
          </a:prstGeom>
          <a:noFill/>
        </p:spPr>
        <p:txBody>
          <a:bodyPr wrap="square" rtlCol="0">
            <a:spAutoFit/>
          </a:bodyPr>
          <a:lstStyle/>
          <a:p>
            <a:r>
              <a:rPr lang="bg-BG" sz="700" dirty="0" smtClean="0">
                <a:latin typeface="Arial" pitchFamily="34" charset="0"/>
                <a:cs typeface="Arial" pitchFamily="34" charset="0"/>
              </a:rPr>
              <a:t>Позиция на лягане</a:t>
            </a:r>
          </a:p>
        </p:txBody>
      </p:sp>
      <p:sp>
        <p:nvSpPr>
          <p:cNvPr id="27" name="TextBox 26"/>
          <p:cNvSpPr txBox="1"/>
          <p:nvPr/>
        </p:nvSpPr>
        <p:spPr>
          <a:xfrm>
            <a:off x="428596" y="4143380"/>
            <a:ext cx="1643074" cy="523220"/>
          </a:xfrm>
          <a:prstGeom prst="rect">
            <a:avLst/>
          </a:prstGeom>
          <a:noFill/>
        </p:spPr>
        <p:txBody>
          <a:bodyPr wrap="square" rtlCol="0">
            <a:spAutoFit/>
          </a:bodyPr>
          <a:lstStyle/>
          <a:p>
            <a:r>
              <a:rPr lang="bg-BG" sz="700" dirty="0" smtClean="0">
                <a:latin typeface="Arial" pitchFamily="34" charset="0"/>
                <a:cs typeface="Arial" pitchFamily="34" charset="0"/>
              </a:rPr>
              <a:t>Натиснете и двата бутона</a:t>
            </a:r>
          </a:p>
          <a:p>
            <a:r>
              <a:rPr lang="bg-BG" sz="700" dirty="0" smtClean="0">
                <a:latin typeface="Arial" pitchFamily="34" charset="0"/>
                <a:cs typeface="Arial" pitchFamily="34" charset="0"/>
              </a:rPr>
              <a:t>за регулиране на седалката едновременно, за да</a:t>
            </a:r>
          </a:p>
          <a:p>
            <a:r>
              <a:rPr lang="bg-BG" sz="700" dirty="0" smtClean="0">
                <a:latin typeface="Arial" pitchFamily="34" charset="0"/>
                <a:cs typeface="Arial" pitchFamily="34" charset="0"/>
              </a:rPr>
              <a:t>регулирате нагоре и надолу.</a:t>
            </a:r>
          </a:p>
        </p:txBody>
      </p:sp>
      <p:sp>
        <p:nvSpPr>
          <p:cNvPr id="28" name="TextBox 27"/>
          <p:cNvSpPr txBox="1"/>
          <p:nvPr/>
        </p:nvSpPr>
        <p:spPr>
          <a:xfrm>
            <a:off x="1428728" y="3014631"/>
            <a:ext cx="1000132" cy="200055"/>
          </a:xfrm>
          <a:prstGeom prst="rect">
            <a:avLst/>
          </a:prstGeom>
          <a:noFill/>
        </p:spPr>
        <p:txBody>
          <a:bodyPr wrap="square" rtlCol="0">
            <a:spAutoFit/>
          </a:bodyPr>
          <a:lstStyle/>
          <a:p>
            <a:r>
              <a:rPr lang="bg-BG" sz="700" dirty="0" smtClean="0">
                <a:latin typeface="Arial" pitchFamily="34" charset="0"/>
                <a:cs typeface="Arial" pitchFamily="34" charset="0"/>
              </a:rPr>
              <a:t>Позиция за сядане</a:t>
            </a:r>
          </a:p>
        </p:txBody>
      </p:sp>
      <p:sp>
        <p:nvSpPr>
          <p:cNvPr id="29" name="TextBox 28"/>
          <p:cNvSpPr txBox="1"/>
          <p:nvPr/>
        </p:nvSpPr>
        <p:spPr>
          <a:xfrm>
            <a:off x="8643966" y="6535148"/>
            <a:ext cx="396000" cy="180000"/>
          </a:xfrm>
          <a:prstGeom prst="roundRect">
            <a:avLst/>
          </a:prstGeom>
          <a:noFill/>
          <a:ln w="6350">
            <a:solidFill>
              <a:schemeClr val="tx1"/>
            </a:solidFill>
          </a:ln>
        </p:spPr>
        <p:txBody>
          <a:bodyPr wrap="square" rtlCol="0" anchor="ctr">
            <a:spAutoFit/>
          </a:bodyPr>
          <a:lstStyle/>
          <a:p>
            <a:pPr algn="ctr"/>
            <a:r>
              <a:rPr lang="en-US" sz="900" b="1" dirty="0" smtClean="0">
                <a:latin typeface="Arial" pitchFamily="34" charset="0"/>
                <a:cs typeface="Arial" pitchFamily="34" charset="0"/>
              </a:rPr>
              <a:t>9</a:t>
            </a:r>
            <a:endParaRPr lang="bg-BG" sz="900" b="1" dirty="0">
              <a:latin typeface="Arial" pitchFamily="34" charset="0"/>
              <a:cs typeface="Arial" pitchFamily="34" charset="0"/>
            </a:endParaRPr>
          </a:p>
        </p:txBody>
      </p:sp>
      <p:sp>
        <p:nvSpPr>
          <p:cNvPr id="30" name="TextBox 29"/>
          <p:cNvSpPr txBox="1"/>
          <p:nvPr/>
        </p:nvSpPr>
        <p:spPr>
          <a:xfrm>
            <a:off x="104034" y="6535148"/>
            <a:ext cx="396000" cy="180000"/>
          </a:xfrm>
          <a:prstGeom prst="roundRect">
            <a:avLst/>
          </a:prstGeom>
          <a:noFill/>
          <a:ln w="6350">
            <a:solidFill>
              <a:schemeClr val="tx1"/>
            </a:solidFill>
          </a:ln>
        </p:spPr>
        <p:txBody>
          <a:bodyPr wrap="square" rtlCol="0" anchor="ctr">
            <a:spAutoFit/>
          </a:bodyPr>
          <a:lstStyle/>
          <a:p>
            <a:pPr algn="ctr"/>
            <a:r>
              <a:rPr lang="bg-BG" sz="900" b="1" dirty="0" smtClean="0">
                <a:latin typeface="Arial" pitchFamily="34" charset="0"/>
                <a:cs typeface="Arial" pitchFamily="34" charset="0"/>
              </a:rPr>
              <a:t>6</a:t>
            </a:r>
            <a:endParaRPr lang="bg-BG" sz="900" b="1" dirty="0">
              <a:latin typeface="Arial" pitchFamily="34" charset="0"/>
              <a:cs typeface="Arial" pitchFamily="34" charset="0"/>
            </a:endParaRPr>
          </a:p>
        </p:txBody>
      </p:sp>
      <p:sp>
        <p:nvSpPr>
          <p:cNvPr id="47" name="TextBox 46"/>
          <p:cNvSpPr txBox="1"/>
          <p:nvPr/>
        </p:nvSpPr>
        <p:spPr>
          <a:xfrm>
            <a:off x="71406" y="4637798"/>
            <a:ext cx="3960000" cy="461665"/>
          </a:xfrm>
          <a:prstGeom prst="rect">
            <a:avLst/>
          </a:prstGeom>
          <a:noFill/>
        </p:spPr>
        <p:txBody>
          <a:bodyPr wrap="square" rtlCol="0">
            <a:spAutoFit/>
          </a:bodyPr>
          <a:lstStyle/>
          <a:p>
            <a:pPr algn="just"/>
            <a:r>
              <a:rPr lang="bg-BG" sz="800" dirty="0" smtClean="0">
                <a:latin typeface="Arial" pitchFamily="34" charset="0"/>
                <a:cs typeface="Arial" pitchFamily="34" charset="0"/>
              </a:rPr>
              <a:t>Избутване на грифа за играчки: както е показано със стрелка, грифът за играчки може да се върти, за да се отстрани бебето, както на следната снимка:</a:t>
            </a:r>
          </a:p>
        </p:txBody>
      </p:sp>
      <p:sp>
        <p:nvSpPr>
          <p:cNvPr id="48" name="TextBox 47"/>
          <p:cNvSpPr txBox="1"/>
          <p:nvPr/>
        </p:nvSpPr>
        <p:spPr>
          <a:xfrm>
            <a:off x="742448" y="4999506"/>
            <a:ext cx="2357454" cy="215444"/>
          </a:xfrm>
          <a:prstGeom prst="rect">
            <a:avLst/>
          </a:prstGeom>
          <a:noFill/>
        </p:spPr>
        <p:txBody>
          <a:bodyPr wrap="square" rtlCol="0">
            <a:spAutoFit/>
          </a:bodyPr>
          <a:lstStyle/>
          <a:p>
            <a:pPr algn="ctr"/>
            <a:r>
              <a:rPr lang="bg-BG" sz="800" dirty="0" smtClean="0">
                <a:latin typeface="Arial" pitchFamily="34" charset="0"/>
                <a:cs typeface="Arial" pitchFamily="34" charset="0"/>
              </a:rPr>
              <a:t>Завъртане на грифа за играчки</a:t>
            </a:r>
          </a:p>
        </p:txBody>
      </p:sp>
      <p:sp>
        <p:nvSpPr>
          <p:cNvPr id="53" name="TextBox 52"/>
          <p:cNvSpPr txBox="1"/>
          <p:nvPr/>
        </p:nvSpPr>
        <p:spPr>
          <a:xfrm>
            <a:off x="7398610" y="3289513"/>
            <a:ext cx="1428760" cy="415498"/>
          </a:xfrm>
          <a:prstGeom prst="rect">
            <a:avLst/>
          </a:prstGeom>
          <a:noFill/>
        </p:spPr>
        <p:txBody>
          <a:bodyPr wrap="square" rtlCol="0">
            <a:spAutoFit/>
          </a:bodyPr>
          <a:lstStyle/>
          <a:p>
            <a:pPr algn="ctr"/>
            <a:r>
              <a:rPr lang="en-US" sz="700" dirty="0" smtClean="0">
                <a:latin typeface="Arial" pitchFamily="34" charset="0"/>
                <a:cs typeface="Arial" pitchFamily="34" charset="0"/>
              </a:rPr>
              <a:t>Unfold the connecting frames in accordance with the direction of the arrows</a:t>
            </a:r>
            <a:endParaRPr lang="bg-BG" sz="700" dirty="0">
              <a:latin typeface="Arial" pitchFamily="34" charset="0"/>
              <a:cs typeface="Arial" pitchFamily="34" charset="0"/>
            </a:endParaRPr>
          </a:p>
        </p:txBody>
      </p:sp>
      <p:graphicFrame>
        <p:nvGraphicFramePr>
          <p:cNvPr id="54" name="对象 8"/>
          <p:cNvGraphicFramePr>
            <a:graphicFrameLocks noChangeAspect="1"/>
          </p:cNvGraphicFramePr>
          <p:nvPr/>
        </p:nvGraphicFramePr>
        <p:xfrm>
          <a:off x="5625618" y="4642988"/>
          <a:ext cx="2916000" cy="1160641"/>
        </p:xfrm>
        <a:graphic>
          <a:graphicData uri="http://schemas.openxmlformats.org/presentationml/2006/ole">
            <p:oleObj spid="_x0000_s20487" r:id="rId6" imgW="17506950" imgH="8658225" progId="">
              <p:embed/>
            </p:oleObj>
          </a:graphicData>
        </a:graphic>
      </p:graphicFrame>
      <p:sp>
        <p:nvSpPr>
          <p:cNvPr id="55" name="TextBox 54"/>
          <p:cNvSpPr txBox="1"/>
          <p:nvPr/>
        </p:nvSpPr>
        <p:spPr>
          <a:xfrm>
            <a:off x="5112594" y="4142922"/>
            <a:ext cx="3960000" cy="461665"/>
          </a:xfrm>
          <a:prstGeom prst="rect">
            <a:avLst/>
          </a:prstGeom>
          <a:noFill/>
        </p:spPr>
        <p:txBody>
          <a:bodyPr wrap="square" rtlCol="0">
            <a:spAutoFit/>
          </a:bodyPr>
          <a:lstStyle/>
          <a:p>
            <a:pPr algn="just"/>
            <a:r>
              <a:rPr lang="bg-BG" sz="800" dirty="0" smtClean="0">
                <a:latin typeface="Arial" pitchFamily="34" charset="0"/>
                <a:cs typeface="Arial" pitchFamily="34" charset="0"/>
              </a:rPr>
              <a:t>2. </a:t>
            </a:r>
            <a:r>
              <a:rPr lang="en-US" sz="800" dirty="0" smtClean="0">
                <a:latin typeface="Arial" pitchFamily="34" charset="0"/>
                <a:cs typeface="Arial" pitchFamily="34" charset="0"/>
              </a:rPr>
              <a:t>As shown in the pictures below, insert the front and rear tube in the connecting frames of the main frame and auxiliary frame and make sure that the spring buttons fit well in their place</a:t>
            </a:r>
            <a:r>
              <a:rPr lang="bg-BG" sz="800" dirty="0" smtClean="0">
                <a:latin typeface="Arial" pitchFamily="34" charset="0"/>
                <a:cs typeface="Arial" pitchFamily="34" charset="0"/>
              </a:rPr>
              <a:t>.</a:t>
            </a:r>
          </a:p>
        </p:txBody>
      </p:sp>
      <p:sp>
        <p:nvSpPr>
          <p:cNvPr id="63" name="TextBox 62"/>
          <p:cNvSpPr txBox="1"/>
          <p:nvPr/>
        </p:nvSpPr>
        <p:spPr>
          <a:xfrm>
            <a:off x="5112594" y="5896293"/>
            <a:ext cx="3960000" cy="461665"/>
          </a:xfrm>
          <a:prstGeom prst="rect">
            <a:avLst/>
          </a:prstGeom>
          <a:noFill/>
        </p:spPr>
        <p:txBody>
          <a:bodyPr wrap="square" rtlCol="0">
            <a:spAutoFit/>
          </a:bodyPr>
          <a:lstStyle/>
          <a:p>
            <a:pPr algn="just"/>
            <a:r>
              <a:rPr lang="bg-BG" sz="800" dirty="0" smtClean="0">
                <a:latin typeface="Arial" pitchFamily="34" charset="0"/>
                <a:cs typeface="Arial" pitchFamily="34" charset="0"/>
              </a:rPr>
              <a:t>3. </a:t>
            </a:r>
            <a:r>
              <a:rPr lang="en-US" sz="800" dirty="0" smtClean="0">
                <a:latin typeface="Arial" pitchFamily="34" charset="0"/>
                <a:cs typeface="Arial" pitchFamily="34" charset="0"/>
              </a:rPr>
              <a:t>Installation of the frame on seat</a:t>
            </a:r>
            <a:r>
              <a:rPr lang="bg-BG" sz="800" dirty="0" smtClean="0">
                <a:latin typeface="Arial" pitchFamily="34" charset="0"/>
                <a:cs typeface="Arial" pitchFamily="34" charset="0"/>
              </a:rPr>
              <a:t>, </a:t>
            </a:r>
            <a:r>
              <a:rPr lang="en-US" sz="800" dirty="0" smtClean="0">
                <a:latin typeface="Arial" pitchFamily="34" charset="0"/>
                <a:cs typeface="Arial" pitchFamily="34" charset="0"/>
              </a:rPr>
              <a:t>arm</a:t>
            </a:r>
            <a:r>
              <a:rPr lang="bg-BG" sz="800" dirty="0" smtClean="0">
                <a:latin typeface="Arial" pitchFamily="34" charset="0"/>
                <a:cs typeface="Arial" pitchFamily="34" charset="0"/>
              </a:rPr>
              <a:t>, </a:t>
            </a:r>
            <a:r>
              <a:rPr lang="en-US" sz="800" dirty="0" smtClean="0">
                <a:latin typeface="Arial" pitchFamily="34" charset="0"/>
                <a:cs typeface="Arial" pitchFamily="34" charset="0"/>
              </a:rPr>
              <a:t>washer</a:t>
            </a:r>
            <a:r>
              <a:rPr lang="bg-BG" sz="800" dirty="0" smtClean="0">
                <a:latin typeface="Arial" pitchFamily="34" charset="0"/>
                <a:cs typeface="Arial" pitchFamily="34" charset="0"/>
              </a:rPr>
              <a:t>, </a:t>
            </a:r>
            <a:r>
              <a:rPr lang="en-US" sz="800" dirty="0" smtClean="0">
                <a:latin typeface="Arial" pitchFamily="34" charset="0"/>
                <a:cs typeface="Arial" pitchFamily="34" charset="0"/>
              </a:rPr>
              <a:t>cup</a:t>
            </a:r>
            <a:r>
              <a:rPr lang="bg-BG" sz="800" dirty="0" smtClean="0">
                <a:latin typeface="Arial" pitchFamily="34" charset="0"/>
                <a:cs typeface="Arial" pitchFamily="34" charset="0"/>
              </a:rPr>
              <a:t>, </a:t>
            </a:r>
            <a:r>
              <a:rPr lang="en-US" sz="800" dirty="0" smtClean="0">
                <a:latin typeface="Arial" pitchFamily="34" charset="0"/>
                <a:cs typeface="Arial" pitchFamily="34" charset="0"/>
              </a:rPr>
              <a:t>protector and the main frame </a:t>
            </a:r>
            <a:r>
              <a:rPr lang="bg-BG" sz="800" dirty="0" smtClean="0">
                <a:latin typeface="Arial" pitchFamily="34" charset="0"/>
                <a:cs typeface="Arial" pitchFamily="34" charset="0"/>
              </a:rPr>
              <a:t>– </a:t>
            </a:r>
            <a:r>
              <a:rPr lang="en-US" sz="800" dirty="0" smtClean="0">
                <a:latin typeface="Arial" pitchFamily="34" charset="0"/>
                <a:cs typeface="Arial" pitchFamily="34" charset="0"/>
              </a:rPr>
              <a:t>follow the steps shown in the pictures below</a:t>
            </a:r>
            <a:r>
              <a:rPr lang="bg-BG" sz="800" dirty="0" smtClean="0">
                <a:latin typeface="Arial" pitchFamily="34" charset="0"/>
                <a:cs typeface="Arial" pitchFamily="34" charset="0"/>
              </a:rPr>
              <a:t>. </a:t>
            </a:r>
            <a:r>
              <a:rPr lang="en-US" sz="800" dirty="0" smtClean="0">
                <a:latin typeface="Arial" pitchFamily="34" charset="0"/>
                <a:cs typeface="Arial" pitchFamily="34" charset="0"/>
              </a:rPr>
              <a:t>Afterwards shake the seat in order to make sure that it is installed securely</a:t>
            </a:r>
            <a:r>
              <a:rPr lang="bg-BG" sz="800" dirty="0" smtClean="0">
                <a:latin typeface="Arial" pitchFamily="34" charset="0"/>
                <a:cs typeface="Arial" pitchFamily="34" charset="0"/>
              </a:rPr>
              <a:t>.</a:t>
            </a:r>
            <a:endParaRPr lang="bg-BG" sz="800" dirty="0">
              <a:latin typeface="Arial" pitchFamily="34" charset="0"/>
              <a:cs typeface="Arial" pitchFamily="34" charset="0"/>
            </a:endParaRPr>
          </a:p>
        </p:txBody>
      </p:sp>
      <p:sp>
        <p:nvSpPr>
          <p:cNvPr id="65" name="TextBox 64"/>
          <p:cNvSpPr txBox="1"/>
          <p:nvPr/>
        </p:nvSpPr>
        <p:spPr>
          <a:xfrm>
            <a:off x="5112594" y="1570482"/>
            <a:ext cx="3960000" cy="215444"/>
          </a:xfrm>
          <a:prstGeom prst="rect">
            <a:avLst/>
          </a:prstGeom>
          <a:noFill/>
        </p:spPr>
        <p:txBody>
          <a:bodyPr wrap="square" rtlCol="0">
            <a:spAutoFit/>
          </a:bodyPr>
          <a:lstStyle/>
          <a:p>
            <a:pPr algn="ctr"/>
            <a:r>
              <a:rPr lang="en-US" sz="800" b="1" dirty="0" smtClean="0">
                <a:latin typeface="Arial" pitchFamily="34" charset="0"/>
                <a:cs typeface="Arial" pitchFamily="34" charset="0"/>
              </a:rPr>
              <a:t>II. Assembly instructions</a:t>
            </a:r>
            <a:endParaRPr lang="bg-BG" sz="800" b="1" dirty="0">
              <a:latin typeface="Arial" pitchFamily="34" charset="0"/>
              <a:cs typeface="Arial" pitchFamily="34" charset="0"/>
            </a:endParaRPr>
          </a:p>
        </p:txBody>
      </p:sp>
      <p:sp>
        <p:nvSpPr>
          <p:cNvPr id="66" name="TextBox 65"/>
          <p:cNvSpPr txBox="1"/>
          <p:nvPr/>
        </p:nvSpPr>
        <p:spPr>
          <a:xfrm>
            <a:off x="5112594" y="1715476"/>
            <a:ext cx="3960000" cy="584775"/>
          </a:xfrm>
          <a:prstGeom prst="rect">
            <a:avLst/>
          </a:prstGeom>
          <a:noFill/>
        </p:spPr>
        <p:txBody>
          <a:bodyPr wrap="square" rtlCol="0">
            <a:spAutoFit/>
          </a:bodyPr>
          <a:lstStyle/>
          <a:p>
            <a:r>
              <a:rPr lang="en-US" sz="800" dirty="0" smtClean="0">
                <a:latin typeface="Arial" pitchFamily="34" charset="0"/>
                <a:cs typeface="Arial" pitchFamily="34" charset="0"/>
              </a:rPr>
              <a:t>Warning</a:t>
            </a:r>
            <a:r>
              <a:rPr lang="bg-BG" sz="800" dirty="0" smtClean="0">
                <a:latin typeface="Arial" pitchFamily="34" charset="0"/>
                <a:cs typeface="Arial" pitchFamily="34" charset="0"/>
              </a:rPr>
              <a:t>: </a:t>
            </a:r>
            <a:r>
              <a:rPr lang="en-US" sz="800" dirty="0" smtClean="0">
                <a:latin typeface="Arial" pitchFamily="34" charset="0"/>
                <a:cs typeface="Arial" pitchFamily="34" charset="0"/>
              </a:rPr>
              <a:t>This article can be installed by an adult only</a:t>
            </a:r>
            <a:r>
              <a:rPr lang="bg-BG" sz="800" dirty="0" smtClean="0">
                <a:latin typeface="Arial" pitchFamily="34" charset="0"/>
                <a:cs typeface="Arial" pitchFamily="34" charset="0"/>
              </a:rPr>
              <a:t>!</a:t>
            </a:r>
          </a:p>
          <a:p>
            <a:r>
              <a:rPr lang="bg-BG" sz="800" dirty="0" smtClean="0">
                <a:latin typeface="Arial" pitchFamily="34" charset="0"/>
                <a:cs typeface="Arial" pitchFamily="34" charset="0"/>
              </a:rPr>
              <a:t>1. </a:t>
            </a:r>
            <a:r>
              <a:rPr lang="en-US" sz="800" dirty="0" smtClean="0">
                <a:latin typeface="Arial" pitchFamily="34" charset="0"/>
                <a:cs typeface="Arial" pitchFamily="34" charset="0"/>
              </a:rPr>
              <a:t>Pull the connecting frames to the sides of the main frame and the auxiliary frame </a:t>
            </a:r>
            <a:r>
              <a:rPr lang="bg-BG" sz="800" dirty="0" smtClean="0">
                <a:latin typeface="Arial" pitchFamily="34" charset="0"/>
                <a:cs typeface="Arial" pitchFamily="34" charset="0"/>
              </a:rPr>
              <a:t>(</a:t>
            </a:r>
            <a:r>
              <a:rPr lang="en-US" sz="800" dirty="0" smtClean="0">
                <a:latin typeface="Arial" pitchFamily="34" charset="0"/>
                <a:cs typeface="Arial" pitchFamily="34" charset="0"/>
              </a:rPr>
              <a:t>by pressing the button and at the same time fold the connecting frame towards the middle, while you fold this item</a:t>
            </a:r>
            <a:r>
              <a:rPr lang="bg-BG" sz="800" dirty="0" smtClean="0">
                <a:latin typeface="Arial" pitchFamily="34" charset="0"/>
                <a:cs typeface="Arial" pitchFamily="34" charset="0"/>
              </a:rPr>
              <a:t>).</a:t>
            </a:r>
          </a:p>
        </p:txBody>
      </p:sp>
      <p:sp>
        <p:nvSpPr>
          <p:cNvPr id="68" name="TextBox 67"/>
          <p:cNvSpPr txBox="1"/>
          <p:nvPr/>
        </p:nvSpPr>
        <p:spPr>
          <a:xfrm>
            <a:off x="2143108" y="1616992"/>
            <a:ext cx="2071702" cy="415498"/>
          </a:xfrm>
          <a:prstGeom prst="rect">
            <a:avLst/>
          </a:prstGeom>
          <a:noFill/>
        </p:spPr>
        <p:txBody>
          <a:bodyPr wrap="square" rtlCol="0">
            <a:spAutoFit/>
          </a:bodyPr>
          <a:lstStyle/>
          <a:p>
            <a:r>
              <a:rPr lang="en-US" sz="700" dirty="0" smtClean="0">
                <a:latin typeface="Arial" pitchFamily="34" charset="0"/>
                <a:cs typeface="Arial" pitchFamily="34" charset="0"/>
              </a:rPr>
              <a:t>5.8-6V, &lt;=800ma: </a:t>
            </a:r>
            <a:r>
              <a:rPr lang="bg-BG" sz="700" dirty="0" smtClean="0">
                <a:latin typeface="Arial" pitchFamily="34" charset="0"/>
                <a:cs typeface="Arial" pitchFamily="34" charset="0"/>
              </a:rPr>
              <a:t>изходно напрежение на адаптер 5.8-6</a:t>
            </a:r>
            <a:r>
              <a:rPr lang="en-US" sz="700" dirty="0" smtClean="0">
                <a:latin typeface="Arial" pitchFamily="34" charset="0"/>
                <a:cs typeface="Arial" pitchFamily="34" charset="0"/>
              </a:rPr>
              <a:t>V, </a:t>
            </a:r>
            <a:r>
              <a:rPr lang="bg-BG" sz="700" dirty="0" smtClean="0">
                <a:latin typeface="Arial" pitchFamily="34" charset="0"/>
                <a:cs typeface="Arial" pitchFamily="34" charset="0"/>
              </a:rPr>
              <a:t>&lt;=</a:t>
            </a:r>
            <a:r>
              <a:rPr lang="en-US" sz="700" dirty="0" smtClean="0">
                <a:latin typeface="Arial" pitchFamily="34" charset="0"/>
                <a:cs typeface="Arial" pitchFamily="34" charset="0"/>
              </a:rPr>
              <a:t>800</a:t>
            </a:r>
            <a:r>
              <a:rPr lang="bg-BG" sz="700" dirty="0" err="1" smtClean="0">
                <a:latin typeface="Arial" pitchFamily="34" charset="0"/>
                <a:cs typeface="Arial" pitchFamily="34" charset="0"/>
              </a:rPr>
              <a:t>мА</a:t>
            </a:r>
            <a:endParaRPr lang="bg-BG" sz="700" dirty="0" smtClean="0">
              <a:latin typeface="Arial" pitchFamily="34" charset="0"/>
              <a:cs typeface="Arial" pitchFamily="34" charset="0"/>
            </a:endParaRPr>
          </a:p>
          <a:p>
            <a:pPr marL="265113" indent="-265113"/>
            <a:endParaRPr lang="bg-BG" sz="700" dirty="0">
              <a:latin typeface="Arial" pitchFamily="34" charset="0"/>
              <a:cs typeface="Arial" pitchFamily="34" charset="0"/>
            </a:endParaRPr>
          </a:p>
        </p:txBody>
      </p:sp>
      <p:sp>
        <p:nvSpPr>
          <p:cNvPr id="69" name="TextBox 68"/>
          <p:cNvSpPr txBox="1"/>
          <p:nvPr/>
        </p:nvSpPr>
        <p:spPr>
          <a:xfrm>
            <a:off x="2857488" y="617989"/>
            <a:ext cx="714380" cy="200055"/>
          </a:xfrm>
          <a:prstGeom prst="rect">
            <a:avLst/>
          </a:prstGeom>
          <a:noFill/>
        </p:spPr>
        <p:txBody>
          <a:bodyPr wrap="square" rtlCol="0">
            <a:spAutoFit/>
          </a:bodyPr>
          <a:lstStyle/>
          <a:p>
            <a:r>
              <a:rPr lang="en-US" sz="700" dirty="0" smtClean="0">
                <a:latin typeface="Arial" pitchFamily="34" charset="0"/>
                <a:cs typeface="Arial" pitchFamily="34" charset="0"/>
              </a:rPr>
              <a:t>DC </a:t>
            </a:r>
            <a:r>
              <a:rPr lang="bg-BG" sz="700" dirty="0" smtClean="0">
                <a:latin typeface="Arial" pitchFamily="34" charset="0"/>
                <a:cs typeface="Arial" pitchFamily="34" charset="0"/>
              </a:rPr>
              <a:t>конектор</a:t>
            </a:r>
          </a:p>
        </p:txBody>
      </p:sp>
      <p:sp>
        <p:nvSpPr>
          <p:cNvPr id="70" name="TextBox 69"/>
          <p:cNvSpPr txBox="1"/>
          <p:nvPr/>
        </p:nvSpPr>
        <p:spPr>
          <a:xfrm>
            <a:off x="2928926" y="832303"/>
            <a:ext cx="857256" cy="200055"/>
          </a:xfrm>
          <a:prstGeom prst="rect">
            <a:avLst/>
          </a:prstGeom>
          <a:noFill/>
        </p:spPr>
        <p:txBody>
          <a:bodyPr wrap="square" rtlCol="0">
            <a:spAutoFit/>
          </a:bodyPr>
          <a:lstStyle/>
          <a:p>
            <a:r>
              <a:rPr lang="en-US" sz="700" dirty="0" smtClean="0">
                <a:latin typeface="Arial" pitchFamily="34" charset="0"/>
                <a:cs typeface="Arial" pitchFamily="34" charset="0"/>
              </a:rPr>
              <a:t>DC </a:t>
            </a:r>
            <a:r>
              <a:rPr lang="bg-BG" sz="700" dirty="0" smtClean="0">
                <a:latin typeface="Arial" pitchFamily="34" charset="0"/>
                <a:cs typeface="Arial" pitchFamily="34" charset="0"/>
              </a:rPr>
              <a:t>щепсел</a:t>
            </a:r>
          </a:p>
        </p:txBody>
      </p:sp>
      <p:sp>
        <p:nvSpPr>
          <p:cNvPr id="71" name="TextBox 70"/>
          <p:cNvSpPr txBox="1"/>
          <p:nvPr/>
        </p:nvSpPr>
        <p:spPr>
          <a:xfrm>
            <a:off x="3143240" y="977439"/>
            <a:ext cx="928694" cy="523220"/>
          </a:xfrm>
          <a:prstGeom prst="rect">
            <a:avLst/>
          </a:prstGeom>
          <a:noFill/>
        </p:spPr>
        <p:txBody>
          <a:bodyPr wrap="square" rtlCol="0">
            <a:spAutoFit/>
          </a:bodyPr>
          <a:lstStyle/>
          <a:p>
            <a:r>
              <a:rPr lang="en-US" sz="700" dirty="0" smtClean="0">
                <a:latin typeface="Arial" pitchFamily="34" charset="0"/>
                <a:cs typeface="Arial" pitchFamily="34" charset="0"/>
              </a:rPr>
              <a:t>AC </a:t>
            </a:r>
            <a:r>
              <a:rPr lang="bg-BG" sz="700" dirty="0" smtClean="0">
                <a:latin typeface="Arial" pitchFamily="34" charset="0"/>
                <a:cs typeface="Arial" pitchFamily="34" charset="0"/>
              </a:rPr>
              <a:t>щепсел може да се вкара в </a:t>
            </a:r>
            <a:r>
              <a:rPr lang="en-US" sz="700" dirty="0" smtClean="0">
                <a:latin typeface="Arial" pitchFamily="34" charset="0"/>
                <a:cs typeface="Arial" pitchFamily="34" charset="0"/>
              </a:rPr>
              <a:t>AC </a:t>
            </a:r>
            <a:r>
              <a:rPr lang="bg-BG" sz="700" dirty="0" smtClean="0">
                <a:latin typeface="Arial" pitchFamily="34" charset="0"/>
                <a:cs typeface="Arial" pitchFamily="34" charset="0"/>
              </a:rPr>
              <a:t>контакт с 100-240</a:t>
            </a:r>
            <a:r>
              <a:rPr lang="en-US" sz="700" dirty="0" smtClean="0">
                <a:latin typeface="Arial" pitchFamily="34" charset="0"/>
                <a:cs typeface="Arial" pitchFamily="34" charset="0"/>
              </a:rPr>
              <a:t>V, 50/60HZ</a:t>
            </a:r>
          </a:p>
        </p:txBody>
      </p:sp>
      <p:graphicFrame>
        <p:nvGraphicFramePr>
          <p:cNvPr id="72" name="Table 71"/>
          <p:cNvGraphicFramePr>
            <a:graphicFrameLocks noGrp="1"/>
          </p:cNvGraphicFramePr>
          <p:nvPr/>
        </p:nvGraphicFramePr>
        <p:xfrm>
          <a:off x="5214942" y="142852"/>
          <a:ext cx="3714776" cy="1318329"/>
        </p:xfrm>
        <a:graphic>
          <a:graphicData uri="http://schemas.openxmlformats.org/drawingml/2006/table">
            <a:tbl>
              <a:tblPr firstRow="1" bandRow="1">
                <a:tableStyleId>{5940675A-B579-460E-94D1-54222C63F5DA}</a:tableStyleId>
              </a:tblPr>
              <a:tblGrid>
                <a:gridCol w="2265107"/>
                <a:gridCol w="1449669"/>
              </a:tblGrid>
              <a:tr h="920148">
                <a:tc>
                  <a:txBody>
                    <a:bodyPr/>
                    <a:lstStyle/>
                    <a:p>
                      <a:endParaRPr lang="bg-BG" dirty="0"/>
                    </a:p>
                  </a:txBody>
                  <a:tcPr/>
                </a:tc>
                <a:tc>
                  <a:txBody>
                    <a:bodyPr/>
                    <a:lstStyle/>
                    <a:p>
                      <a:r>
                        <a:rPr lang="bg-BG" sz="900" dirty="0" smtClean="0">
                          <a:latin typeface="Arial" pitchFamily="34" charset="0"/>
                          <a:cs typeface="Arial" pitchFamily="34" charset="0"/>
                        </a:rPr>
                        <a:t>5.</a:t>
                      </a:r>
                      <a:r>
                        <a:rPr lang="en-US" sz="900" dirty="0" smtClean="0">
                          <a:latin typeface="Arial" pitchFamily="34" charset="0"/>
                          <a:cs typeface="Arial" pitchFamily="34" charset="0"/>
                        </a:rPr>
                        <a:t>Toy</a:t>
                      </a:r>
                      <a:r>
                        <a:rPr lang="en-US" sz="900" baseline="0" dirty="0" smtClean="0">
                          <a:latin typeface="Arial" pitchFamily="34" charset="0"/>
                          <a:cs typeface="Arial" pitchFamily="34" charset="0"/>
                        </a:rPr>
                        <a:t> bar </a:t>
                      </a:r>
                      <a:r>
                        <a:rPr lang="bg-BG" sz="900" baseline="0" dirty="0" smtClean="0">
                          <a:latin typeface="Arial" pitchFamily="34" charset="0"/>
                          <a:cs typeface="Arial" pitchFamily="34" charset="0"/>
                        </a:rPr>
                        <a:t>– 1 </a:t>
                      </a:r>
                      <a:r>
                        <a:rPr lang="en-US" sz="900" baseline="0" dirty="0" smtClean="0">
                          <a:latin typeface="Arial" pitchFamily="34" charset="0"/>
                          <a:cs typeface="Arial" pitchFamily="34" charset="0"/>
                        </a:rPr>
                        <a:t>pc</a:t>
                      </a:r>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dirty="0">
                        <a:latin typeface="Arial" pitchFamily="34" charset="0"/>
                        <a:cs typeface="Arial" pitchFamily="34" charset="0"/>
                      </a:endParaRPr>
                    </a:p>
                  </a:txBody>
                  <a:tcPr/>
                </a:tc>
              </a:tr>
              <a:tr h="398181">
                <a:tc>
                  <a:txBody>
                    <a:bodyPr/>
                    <a:lstStyle/>
                    <a:p>
                      <a:endParaRPr lang="bg-BG" dirty="0"/>
                    </a:p>
                  </a:txBody>
                  <a:tcPr/>
                </a:tc>
                <a:tc>
                  <a:txBody>
                    <a:bodyPr/>
                    <a:lstStyle/>
                    <a:p>
                      <a:r>
                        <a:rPr lang="bg-BG" sz="900" dirty="0" smtClean="0">
                          <a:latin typeface="Arial" pitchFamily="34" charset="0"/>
                          <a:cs typeface="Arial" pitchFamily="34" charset="0"/>
                        </a:rPr>
                        <a:t>6. </a:t>
                      </a:r>
                      <a:r>
                        <a:rPr lang="en-US" sz="900" dirty="0" smtClean="0">
                          <a:latin typeface="Arial" pitchFamily="34" charset="0"/>
                          <a:cs typeface="Arial" pitchFamily="34" charset="0"/>
                        </a:rPr>
                        <a:t>Bag with parts</a:t>
                      </a:r>
                      <a:r>
                        <a:rPr lang="en-US" sz="900" baseline="0" dirty="0" smtClean="0">
                          <a:latin typeface="Arial" pitchFamily="34" charset="0"/>
                          <a:cs typeface="Arial" pitchFamily="34" charset="0"/>
                        </a:rPr>
                        <a:t> </a:t>
                      </a:r>
                      <a:r>
                        <a:rPr lang="bg-BG" sz="900" dirty="0" smtClean="0">
                          <a:latin typeface="Arial" pitchFamily="34" charset="0"/>
                          <a:cs typeface="Arial" pitchFamily="34" charset="0"/>
                        </a:rPr>
                        <a:t>- 1 </a:t>
                      </a:r>
                      <a:r>
                        <a:rPr lang="en-US" sz="900" dirty="0" smtClean="0">
                          <a:latin typeface="Arial" pitchFamily="34" charset="0"/>
                          <a:cs typeface="Arial" pitchFamily="34" charset="0"/>
                        </a:rPr>
                        <a:t>bag</a:t>
                      </a:r>
                      <a:endParaRPr lang="bg-BG" sz="900" dirty="0">
                        <a:latin typeface="Arial" pitchFamily="34" charset="0"/>
                        <a:cs typeface="Arial" pitchFamily="34" charset="0"/>
                      </a:endParaRPr>
                    </a:p>
                  </a:txBody>
                  <a:tcPr/>
                </a:tc>
              </a:tr>
            </a:tbl>
          </a:graphicData>
        </a:graphic>
      </p:graphicFrame>
      <p:graphicFrame>
        <p:nvGraphicFramePr>
          <p:cNvPr id="20490" name="对象 26"/>
          <p:cNvGraphicFramePr>
            <a:graphicFrameLocks noChangeAspect="1"/>
          </p:cNvGraphicFramePr>
          <p:nvPr/>
        </p:nvGraphicFramePr>
        <p:xfrm>
          <a:off x="5799138" y="214290"/>
          <a:ext cx="1187450" cy="828675"/>
        </p:xfrm>
        <a:graphic>
          <a:graphicData uri="http://schemas.openxmlformats.org/presentationml/2006/ole">
            <p:oleObj spid="_x0000_s20490" r:id="rId7" imgW="12668250" imgH="6248400" progId="">
              <p:embed/>
            </p:oleObj>
          </a:graphicData>
        </a:graphic>
      </p:graphicFrame>
      <p:pic>
        <p:nvPicPr>
          <p:cNvPr id="74" name="Picture 1" descr="C:\Users\user\Desktop\Untitled_1.png"/>
          <p:cNvPicPr>
            <a:picLocks noChangeAspect="1" noChangeArrowheads="1"/>
          </p:cNvPicPr>
          <p:nvPr/>
        </p:nvPicPr>
        <p:blipFill>
          <a:blip r:embed="rId8"/>
          <a:srcRect/>
          <a:stretch>
            <a:fillRect/>
          </a:stretch>
        </p:blipFill>
        <p:spPr bwMode="auto">
          <a:xfrm>
            <a:off x="5844396" y="2500306"/>
            <a:ext cx="1728000" cy="1688819"/>
          </a:xfrm>
          <a:prstGeom prst="rect">
            <a:avLst/>
          </a:prstGeom>
          <a:noFill/>
        </p:spPr>
      </p:pic>
      <p:sp>
        <p:nvSpPr>
          <p:cNvPr id="52" name="TextBox 51"/>
          <p:cNvSpPr txBox="1"/>
          <p:nvPr/>
        </p:nvSpPr>
        <p:spPr>
          <a:xfrm>
            <a:off x="5286380" y="2357430"/>
            <a:ext cx="1000132" cy="200055"/>
          </a:xfrm>
          <a:prstGeom prst="rect">
            <a:avLst/>
          </a:prstGeom>
          <a:noFill/>
        </p:spPr>
        <p:txBody>
          <a:bodyPr wrap="square" rtlCol="0">
            <a:spAutoFit/>
          </a:bodyPr>
          <a:lstStyle/>
          <a:p>
            <a:pPr algn="ctr"/>
            <a:r>
              <a:rPr lang="en-US" sz="700" dirty="0" smtClean="0">
                <a:latin typeface="Arial" pitchFamily="34" charset="0"/>
                <a:cs typeface="Arial" pitchFamily="34" charset="0"/>
              </a:rPr>
              <a:t>Press the buttons</a:t>
            </a:r>
            <a:endParaRPr lang="bg-BG" sz="700" dirty="0">
              <a:latin typeface="Arial" pitchFamily="34" charset="0"/>
              <a:cs typeface="Arial" pitchFamily="34" charset="0"/>
            </a:endParaRPr>
          </a:p>
        </p:txBody>
      </p:sp>
      <p:sp>
        <p:nvSpPr>
          <p:cNvPr id="31" name="TextBox 30"/>
          <p:cNvSpPr txBox="1"/>
          <p:nvPr/>
        </p:nvSpPr>
        <p:spPr>
          <a:xfrm>
            <a:off x="71406" y="72128"/>
            <a:ext cx="3960000" cy="338554"/>
          </a:xfrm>
          <a:prstGeom prst="rect">
            <a:avLst/>
          </a:prstGeom>
          <a:noFill/>
        </p:spPr>
        <p:txBody>
          <a:bodyPr wrap="square" rtlCol="0">
            <a:spAutoFit/>
          </a:bodyPr>
          <a:lstStyle/>
          <a:p>
            <a:pPr algn="just"/>
            <a:r>
              <a:rPr lang="bg-BG" sz="800" dirty="0" smtClean="0">
                <a:latin typeface="Arial" pitchFamily="34" charset="0"/>
                <a:cs typeface="Arial" pitchFamily="34" charset="0"/>
              </a:rPr>
              <a:t>2) Както на следващата снимка, вкарайте </a:t>
            </a:r>
            <a:r>
              <a:rPr lang="en-US" sz="800" dirty="0" smtClean="0">
                <a:latin typeface="Arial" pitchFamily="34" charset="0"/>
                <a:cs typeface="Arial" pitchFamily="34" charset="0"/>
              </a:rPr>
              <a:t>DC</a:t>
            </a:r>
            <a:r>
              <a:rPr lang="bg-BG" sz="800" dirty="0" smtClean="0">
                <a:latin typeface="Arial" pitchFamily="34" charset="0"/>
                <a:cs typeface="Arial" pitchFamily="34" charset="0"/>
              </a:rPr>
              <a:t> щепсел на адаптер в </a:t>
            </a:r>
            <a:r>
              <a:rPr lang="en-US" sz="800" dirty="0" smtClean="0">
                <a:latin typeface="Arial" pitchFamily="34" charset="0"/>
                <a:cs typeface="Arial" pitchFamily="34" charset="0"/>
              </a:rPr>
              <a:t>DC </a:t>
            </a:r>
            <a:r>
              <a:rPr lang="bg-BG" sz="800" dirty="0" smtClean="0">
                <a:latin typeface="Arial" pitchFamily="34" charset="0"/>
                <a:cs typeface="Arial" pitchFamily="34" charset="0"/>
              </a:rPr>
              <a:t>конектор, </a:t>
            </a:r>
            <a:r>
              <a:rPr lang="en-US" sz="800" dirty="0" smtClean="0">
                <a:latin typeface="Arial" pitchFamily="34" charset="0"/>
                <a:cs typeface="Arial" pitchFamily="34" charset="0"/>
              </a:rPr>
              <a:t>AC </a:t>
            </a:r>
            <a:r>
              <a:rPr lang="bg-BG" sz="800" dirty="0" smtClean="0">
                <a:latin typeface="Arial" pitchFamily="34" charset="0"/>
                <a:cs typeface="Arial" pitchFamily="34" charset="0"/>
              </a:rPr>
              <a:t>щепсел в </a:t>
            </a:r>
            <a:r>
              <a:rPr lang="en-US" sz="800" dirty="0" smtClean="0">
                <a:latin typeface="Arial" pitchFamily="34" charset="0"/>
                <a:cs typeface="Arial" pitchFamily="34" charset="0"/>
              </a:rPr>
              <a:t>100-240V 50/60Hz 0.3A AC </a:t>
            </a:r>
            <a:r>
              <a:rPr lang="bg-BG" sz="800" dirty="0" smtClean="0">
                <a:latin typeface="Arial" pitchFamily="34" charset="0"/>
                <a:cs typeface="Arial" pitchFamily="34" charset="0"/>
              </a:rPr>
              <a:t>изход.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4" descr="C:\Users\user\Desktop\Untitled_888.png"/>
          <p:cNvPicPr>
            <a:picLocks noChangeAspect="1" noChangeArrowheads="1"/>
          </p:cNvPicPr>
          <p:nvPr/>
        </p:nvPicPr>
        <p:blipFill>
          <a:blip r:embed="rId3"/>
          <a:srcRect l="4271" r="39969" b="63331"/>
          <a:stretch>
            <a:fillRect/>
          </a:stretch>
        </p:blipFill>
        <p:spPr bwMode="auto">
          <a:xfrm>
            <a:off x="214282" y="1142984"/>
            <a:ext cx="3708000" cy="1456715"/>
          </a:xfrm>
          <a:prstGeom prst="rect">
            <a:avLst/>
          </a:prstGeom>
          <a:noFill/>
        </p:spPr>
      </p:pic>
      <p:sp>
        <p:nvSpPr>
          <p:cNvPr id="21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17" name="TextBox 16"/>
          <p:cNvSpPr txBox="1"/>
          <p:nvPr/>
        </p:nvSpPr>
        <p:spPr>
          <a:xfrm>
            <a:off x="8643966" y="6535148"/>
            <a:ext cx="396000" cy="180000"/>
          </a:xfrm>
          <a:prstGeom prst="roundRect">
            <a:avLst/>
          </a:prstGeom>
          <a:noFill/>
          <a:ln w="6350">
            <a:solidFill>
              <a:schemeClr val="tx1"/>
            </a:solidFill>
          </a:ln>
        </p:spPr>
        <p:txBody>
          <a:bodyPr wrap="square" rtlCol="0" anchor="ctr">
            <a:spAutoFit/>
          </a:bodyPr>
          <a:lstStyle/>
          <a:p>
            <a:pPr algn="ctr"/>
            <a:r>
              <a:rPr lang="en-US" sz="900" b="1" dirty="0" smtClean="0">
                <a:latin typeface="Arial" pitchFamily="34" charset="0"/>
                <a:cs typeface="Arial" pitchFamily="34" charset="0"/>
              </a:rPr>
              <a:t>8</a:t>
            </a:r>
            <a:endParaRPr lang="bg-BG" sz="900" b="1" dirty="0">
              <a:latin typeface="Arial" pitchFamily="34" charset="0"/>
              <a:cs typeface="Arial" pitchFamily="34" charset="0"/>
            </a:endParaRPr>
          </a:p>
        </p:txBody>
      </p:sp>
      <p:sp>
        <p:nvSpPr>
          <p:cNvPr id="18" name="TextBox 17"/>
          <p:cNvSpPr txBox="1"/>
          <p:nvPr/>
        </p:nvSpPr>
        <p:spPr>
          <a:xfrm>
            <a:off x="104034" y="6535148"/>
            <a:ext cx="396000" cy="180000"/>
          </a:xfrm>
          <a:prstGeom prst="roundRect">
            <a:avLst/>
          </a:prstGeom>
          <a:noFill/>
          <a:ln w="6350">
            <a:solidFill>
              <a:schemeClr val="tx1"/>
            </a:solidFill>
          </a:ln>
        </p:spPr>
        <p:txBody>
          <a:bodyPr wrap="square" rtlCol="0" anchor="ctr">
            <a:spAutoFit/>
          </a:bodyPr>
          <a:lstStyle/>
          <a:p>
            <a:pPr algn="ctr"/>
            <a:r>
              <a:rPr lang="bg-BG" sz="900" b="1" dirty="0" smtClean="0">
                <a:latin typeface="Arial" pitchFamily="34" charset="0"/>
                <a:cs typeface="Arial" pitchFamily="34" charset="0"/>
              </a:rPr>
              <a:t>7</a:t>
            </a:r>
            <a:endParaRPr lang="bg-BG" sz="900" b="1" dirty="0">
              <a:latin typeface="Arial" pitchFamily="34" charset="0"/>
              <a:cs typeface="Arial" pitchFamily="34" charset="0"/>
            </a:endParaRPr>
          </a:p>
        </p:txBody>
      </p:sp>
      <p:sp>
        <p:nvSpPr>
          <p:cNvPr id="20" name="TextBox 19"/>
          <p:cNvSpPr txBox="1"/>
          <p:nvPr/>
        </p:nvSpPr>
        <p:spPr>
          <a:xfrm>
            <a:off x="71406" y="2669441"/>
            <a:ext cx="3960000" cy="2062103"/>
          </a:xfrm>
          <a:prstGeom prst="rect">
            <a:avLst/>
          </a:prstGeom>
          <a:noFill/>
        </p:spPr>
        <p:txBody>
          <a:bodyPr wrap="square" rtlCol="0">
            <a:spAutoFit/>
          </a:bodyPr>
          <a:lstStyle/>
          <a:p>
            <a:pPr algn="ctr"/>
            <a:r>
              <a:rPr lang="en-US" sz="800" b="1" dirty="0" smtClean="0">
                <a:latin typeface="Arial" pitchFamily="34" charset="0"/>
                <a:cs typeface="Arial" pitchFamily="34" charset="0"/>
              </a:rPr>
              <a:t>IV. </a:t>
            </a:r>
            <a:r>
              <a:rPr lang="bg-BG" sz="800" b="1" dirty="0" smtClean="0">
                <a:latin typeface="Arial" pitchFamily="34" charset="0"/>
                <a:cs typeface="Arial" pitchFamily="34" charset="0"/>
              </a:rPr>
              <a:t>ВНИМАНИЕ</a:t>
            </a:r>
          </a:p>
          <a:p>
            <a:pPr algn="just"/>
            <a:r>
              <a:rPr lang="bg-BG" sz="800" dirty="0" smtClean="0">
                <a:latin typeface="Arial" pitchFamily="34" charset="0"/>
                <a:cs typeface="Arial" pitchFamily="34" charset="0"/>
              </a:rPr>
              <a:t>За да избегнете сериозни наранявания</a:t>
            </a:r>
          </a:p>
          <a:p>
            <a:pPr algn="just"/>
            <a:r>
              <a:rPr lang="bg-BG" sz="800" dirty="0" smtClean="0">
                <a:latin typeface="Arial" pitchFamily="34" charset="0"/>
                <a:cs typeface="Arial" pitchFamily="34" charset="0"/>
              </a:rPr>
              <a:t>1. Внимание! Запазете за бъдеща справка.</a:t>
            </a:r>
          </a:p>
          <a:p>
            <a:pPr algn="just"/>
            <a:r>
              <a:rPr lang="bg-BG" sz="800" dirty="0" smtClean="0">
                <a:latin typeface="Arial" pitchFamily="34" charset="0"/>
                <a:cs typeface="Arial" pitchFamily="34" charset="0"/>
              </a:rPr>
              <a:t>2. Никога не оставяйте детето без надзор.</a:t>
            </a:r>
          </a:p>
          <a:p>
            <a:pPr algn="just"/>
            <a:r>
              <a:rPr lang="bg-BG" sz="800" dirty="0" smtClean="0">
                <a:latin typeface="Arial" pitchFamily="34" charset="0"/>
                <a:cs typeface="Arial" pitchFamily="34" charset="0"/>
              </a:rPr>
              <a:t>3. Неподходящо за носене на детето.</a:t>
            </a:r>
          </a:p>
          <a:p>
            <a:pPr algn="just"/>
            <a:r>
              <a:rPr lang="bg-BG" sz="800" dirty="0" smtClean="0">
                <a:latin typeface="Arial" pitchFamily="34" charset="0"/>
                <a:cs typeface="Arial" pitchFamily="34" charset="0"/>
              </a:rPr>
              <a:t>4. НИКОГА не използвайте с дете, което може да седи само.</a:t>
            </a:r>
          </a:p>
          <a:p>
            <a:pPr algn="just"/>
            <a:r>
              <a:rPr lang="bg-BG" sz="800" dirty="0" smtClean="0">
                <a:latin typeface="Arial" pitchFamily="34" charset="0"/>
                <a:cs typeface="Arial" pitchFamily="34" charset="0"/>
              </a:rPr>
              <a:t>5. За да предотвратите сериозно нараняване ВИНАГИ използвайте предпазните колани. НИКОГА не използвайте с активно дете, което може да изпълзи от седалката.</a:t>
            </a:r>
          </a:p>
          <a:p>
            <a:pPr algn="just"/>
            <a:r>
              <a:rPr lang="bg-BG" sz="800" dirty="0" smtClean="0">
                <a:latin typeface="Arial" pitchFamily="34" charset="0"/>
                <a:cs typeface="Arial" pitchFamily="34" charset="0"/>
              </a:rPr>
              <a:t>6. НИКОГА не поставяйте дете под 3 кг или над 9 кг в люлката.</a:t>
            </a:r>
          </a:p>
          <a:p>
            <a:pPr algn="just"/>
            <a:r>
              <a:rPr lang="bg-BG" sz="800" dirty="0" smtClean="0">
                <a:latin typeface="Arial" pitchFamily="34" charset="0"/>
                <a:cs typeface="Arial" pitchFamily="34" charset="0"/>
              </a:rPr>
              <a:t>7. НИКОГА не повдигайте люлката, използвайки грифа за играчки като дръжка.</a:t>
            </a:r>
          </a:p>
          <a:p>
            <a:pPr algn="just"/>
            <a:r>
              <a:rPr lang="bg-BG" sz="800" dirty="0" smtClean="0">
                <a:latin typeface="Arial" pitchFamily="34" charset="0"/>
                <a:cs typeface="Arial" pitchFamily="34" charset="0"/>
              </a:rPr>
              <a:t>8. НИКОГА не местете люлката, докато детето е в нея.</a:t>
            </a:r>
          </a:p>
          <a:p>
            <a:pPr algn="just"/>
            <a:r>
              <a:rPr lang="bg-BG" sz="800" dirty="0" smtClean="0">
                <a:latin typeface="Arial" pitchFamily="34" charset="0"/>
                <a:cs typeface="Arial" pitchFamily="34" charset="0"/>
              </a:rPr>
              <a:t>9. НЕПОДХОДЯЩА за употреба в автомобил или самолет.</a:t>
            </a:r>
          </a:p>
          <a:p>
            <a:pPr algn="just"/>
            <a:r>
              <a:rPr lang="bg-BG" sz="800" dirty="0" smtClean="0">
                <a:latin typeface="Arial" pitchFamily="34" charset="0"/>
                <a:cs typeface="Arial" pitchFamily="34" charset="0"/>
              </a:rPr>
              <a:t>10. НИКОГА не ползвайте за столче за кола или кошница за кола.</a:t>
            </a:r>
          </a:p>
          <a:p>
            <a:pPr algn="just"/>
            <a:r>
              <a:rPr lang="bg-BG" sz="800" dirty="0" smtClean="0">
                <a:latin typeface="Arial" pitchFamily="34" charset="0"/>
                <a:cs typeface="Arial" pitchFamily="34" charset="0"/>
              </a:rPr>
              <a:t>11. НИКОГА не закачайте допълнителни колани или играчки по конструкцията.</a:t>
            </a:r>
          </a:p>
        </p:txBody>
      </p:sp>
      <p:sp>
        <p:nvSpPr>
          <p:cNvPr id="34" name="TextBox 33"/>
          <p:cNvSpPr txBox="1"/>
          <p:nvPr/>
        </p:nvSpPr>
        <p:spPr>
          <a:xfrm>
            <a:off x="71406" y="4614927"/>
            <a:ext cx="3960000" cy="830997"/>
          </a:xfrm>
          <a:prstGeom prst="rect">
            <a:avLst/>
          </a:prstGeom>
          <a:noFill/>
        </p:spPr>
        <p:txBody>
          <a:bodyPr wrap="square" rtlCol="0">
            <a:spAutoFit/>
          </a:bodyPr>
          <a:lstStyle/>
          <a:p>
            <a:pPr algn="just"/>
            <a:r>
              <a:rPr lang="bg-BG" sz="800" dirty="0" smtClean="0">
                <a:latin typeface="Arial" pitchFamily="34" charset="0"/>
                <a:cs typeface="Arial" pitchFamily="34" charset="0"/>
              </a:rPr>
              <a:t>12. Не окачайте друго по грифа освен играчки.</a:t>
            </a:r>
          </a:p>
          <a:p>
            <a:pPr algn="just"/>
            <a:r>
              <a:rPr lang="bg-BG" sz="800" dirty="0" smtClean="0">
                <a:latin typeface="Arial" pitchFamily="34" charset="0"/>
                <a:cs typeface="Arial" pitchFamily="34" charset="0"/>
              </a:rPr>
              <a:t>13. Не е предназначен за спане, ако на детето ви му се спи, моля сложете го в легло или </a:t>
            </a:r>
            <a:r>
              <a:rPr lang="bg-BG" sz="800" dirty="0" err="1" smtClean="0">
                <a:latin typeface="Arial" pitchFamily="34" charset="0"/>
                <a:cs typeface="Arial" pitchFamily="34" charset="0"/>
              </a:rPr>
              <a:t>кошарка</a:t>
            </a:r>
            <a:r>
              <a:rPr lang="bg-BG" sz="800" dirty="0" smtClean="0">
                <a:latin typeface="Arial" pitchFamily="34" charset="0"/>
                <a:cs typeface="Arial" pitchFamily="34" charset="0"/>
              </a:rPr>
              <a:t>, предназначена за спане.</a:t>
            </a:r>
          </a:p>
          <a:p>
            <a:pPr algn="just"/>
            <a:r>
              <a:rPr lang="bg-BG" sz="800" dirty="0" smtClean="0">
                <a:latin typeface="Arial" pitchFamily="34" charset="0"/>
                <a:cs typeface="Arial" pitchFamily="34" charset="0"/>
              </a:rPr>
              <a:t>14. Продуктът не е играчка за деца, не оставяйте децата да играят с него.</a:t>
            </a:r>
          </a:p>
          <a:p>
            <a:pPr algn="just"/>
            <a:r>
              <a:rPr lang="bg-BG" sz="800" dirty="0" smtClean="0">
                <a:latin typeface="Arial" pitchFamily="34" charset="0"/>
                <a:cs typeface="Arial" pitchFamily="34" charset="0"/>
              </a:rPr>
              <a:t>15. ВНИМАНИЕ! Когато изкарвате детето от люлката тя трябва да бъде спряна предварително.</a:t>
            </a:r>
          </a:p>
        </p:txBody>
      </p:sp>
      <p:sp>
        <p:nvSpPr>
          <p:cNvPr id="35" name="TextBox 34"/>
          <p:cNvSpPr txBox="1"/>
          <p:nvPr/>
        </p:nvSpPr>
        <p:spPr>
          <a:xfrm>
            <a:off x="71406" y="5429264"/>
            <a:ext cx="3960000" cy="830997"/>
          </a:xfrm>
          <a:prstGeom prst="rect">
            <a:avLst/>
          </a:prstGeom>
          <a:noFill/>
        </p:spPr>
        <p:txBody>
          <a:bodyPr wrap="square" rtlCol="0">
            <a:spAutoFit/>
          </a:bodyPr>
          <a:lstStyle/>
          <a:p>
            <a:pPr algn="ctr"/>
            <a:r>
              <a:rPr lang="en-US" sz="800" b="1" dirty="0" smtClean="0">
                <a:latin typeface="Arial" pitchFamily="34" charset="0"/>
                <a:cs typeface="Arial" pitchFamily="34" charset="0"/>
              </a:rPr>
              <a:t>V: </a:t>
            </a:r>
            <a:r>
              <a:rPr lang="bg-BG" sz="800" b="1" dirty="0" smtClean="0">
                <a:latin typeface="Arial" pitchFamily="34" charset="0"/>
                <a:cs typeface="Arial" pitchFamily="34" charset="0"/>
              </a:rPr>
              <a:t>Поддръжка и почистване:</a:t>
            </a:r>
          </a:p>
          <a:p>
            <a:pPr algn="just"/>
            <a:r>
              <a:rPr lang="bg-BG" sz="800" dirty="0" smtClean="0">
                <a:latin typeface="Arial" pitchFamily="34" charset="0"/>
                <a:cs typeface="Arial" pitchFamily="34" charset="0"/>
              </a:rPr>
              <a:t>1) Седалка: Свалете от рамката. Ръчно пране със студена вода на нежен режим. Не използвайте белина.</a:t>
            </a:r>
          </a:p>
          <a:p>
            <a:pPr algn="just"/>
            <a:r>
              <a:rPr lang="bg-BG" sz="800" dirty="0" smtClean="0">
                <a:latin typeface="Arial" pitchFamily="34" charset="0"/>
                <a:cs typeface="Arial" pitchFamily="34" charset="0"/>
              </a:rPr>
              <a:t>Рамка: Забърсвайте рамката с мокър плат и мек сапун.</a:t>
            </a:r>
          </a:p>
          <a:p>
            <a:pPr algn="just"/>
            <a:r>
              <a:rPr lang="bg-BG" sz="800" dirty="0" smtClean="0">
                <a:latin typeface="Arial" pitchFamily="34" charset="0"/>
                <a:cs typeface="Arial" pitchFamily="34" charset="0"/>
              </a:rPr>
              <a:t>ВНИМАНИЕ! Никога не перете в пералня, не избелвайте, не използвайте сушилня.</a:t>
            </a:r>
          </a:p>
        </p:txBody>
      </p:sp>
      <p:sp>
        <p:nvSpPr>
          <p:cNvPr id="54" name="TextBox 53"/>
          <p:cNvSpPr txBox="1"/>
          <p:nvPr/>
        </p:nvSpPr>
        <p:spPr>
          <a:xfrm>
            <a:off x="5112594" y="3214686"/>
            <a:ext cx="3960000" cy="215444"/>
          </a:xfrm>
          <a:prstGeom prst="rect">
            <a:avLst/>
          </a:prstGeom>
          <a:noFill/>
        </p:spPr>
        <p:txBody>
          <a:bodyPr wrap="square" rtlCol="0">
            <a:spAutoFit/>
          </a:bodyPr>
          <a:lstStyle/>
          <a:p>
            <a:pPr algn="ctr"/>
            <a:r>
              <a:rPr lang="en-US" sz="800" b="1" dirty="0" smtClean="0">
                <a:latin typeface="Arial" pitchFamily="34" charset="0"/>
                <a:cs typeface="Arial" pitchFamily="34" charset="0"/>
              </a:rPr>
              <a:t>I. Parts</a:t>
            </a:r>
            <a:endParaRPr lang="bg-BG" sz="800" b="1" dirty="0">
              <a:latin typeface="Arial" pitchFamily="34" charset="0"/>
              <a:cs typeface="Arial" pitchFamily="34" charset="0"/>
            </a:endParaRPr>
          </a:p>
        </p:txBody>
      </p:sp>
      <p:sp>
        <p:nvSpPr>
          <p:cNvPr id="55" name="TextBox 54"/>
          <p:cNvSpPr txBox="1"/>
          <p:nvPr/>
        </p:nvSpPr>
        <p:spPr>
          <a:xfrm>
            <a:off x="5112594" y="3143248"/>
            <a:ext cx="396000" cy="180000"/>
          </a:xfrm>
          <a:prstGeom prst="round2DiagRect">
            <a:avLst/>
          </a:prstGeom>
          <a:noFill/>
          <a:ln w="28575">
            <a:solidFill>
              <a:schemeClr val="tx1"/>
            </a:solidFill>
          </a:ln>
        </p:spPr>
        <p:txBody>
          <a:bodyPr wrap="square" rtlCol="0" anchor="ctr">
            <a:spAutoFit/>
          </a:bodyPr>
          <a:lstStyle/>
          <a:p>
            <a:pPr algn="ctr"/>
            <a:r>
              <a:rPr lang="en-US" sz="1000" b="1" dirty="0" smtClean="0">
                <a:cs typeface="Arial" pitchFamily="34" charset="0"/>
              </a:rPr>
              <a:t>EN</a:t>
            </a:r>
            <a:endParaRPr lang="bg-BG" sz="1000" b="1" dirty="0">
              <a:cs typeface="Arial" pitchFamily="34" charset="0"/>
            </a:endParaRPr>
          </a:p>
        </p:txBody>
      </p:sp>
      <p:graphicFrame>
        <p:nvGraphicFramePr>
          <p:cNvPr id="56" name="Table 55"/>
          <p:cNvGraphicFramePr>
            <a:graphicFrameLocks noGrp="1"/>
          </p:cNvGraphicFramePr>
          <p:nvPr/>
        </p:nvGraphicFramePr>
        <p:xfrm>
          <a:off x="5194678" y="3501568"/>
          <a:ext cx="3714776" cy="2972803"/>
        </p:xfrm>
        <a:graphic>
          <a:graphicData uri="http://schemas.openxmlformats.org/drawingml/2006/table">
            <a:tbl>
              <a:tblPr firstRow="1" bandRow="1">
                <a:tableStyleId>{5940675A-B579-460E-94D1-54222C63F5DA}</a:tableStyleId>
              </a:tblPr>
              <a:tblGrid>
                <a:gridCol w="2265107"/>
                <a:gridCol w="1449669"/>
              </a:tblGrid>
              <a:tr h="563921">
                <a:tc>
                  <a:txBody>
                    <a:bodyPr/>
                    <a:lstStyle/>
                    <a:p>
                      <a:endParaRPr lang="bg-BG" dirty="0" smtClean="0"/>
                    </a:p>
                    <a:p>
                      <a:endParaRPr lang="bg-BG"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g-BG" sz="900" dirty="0" smtClean="0"/>
                        <a:t>1.</a:t>
                      </a:r>
                      <a:r>
                        <a:rPr lang="bg-BG" sz="900" baseline="0" dirty="0" smtClean="0"/>
                        <a:t> </a:t>
                      </a:r>
                      <a:r>
                        <a:rPr lang="en-US" sz="900" dirty="0" smtClean="0">
                          <a:latin typeface="Arial" pitchFamily="34" charset="0"/>
                          <a:cs typeface="Arial" pitchFamily="34" charset="0"/>
                        </a:rPr>
                        <a:t>Front and back leg tube </a:t>
                      </a:r>
                      <a:r>
                        <a:rPr lang="bg-BG" sz="900" dirty="0" smtClean="0">
                          <a:latin typeface="Arial" pitchFamily="34" charset="0"/>
                          <a:cs typeface="Arial" pitchFamily="34" charset="0"/>
                        </a:rPr>
                        <a:t>– 2 </a:t>
                      </a:r>
                      <a:r>
                        <a:rPr lang="en-US" sz="900" dirty="0" smtClean="0">
                          <a:latin typeface="Arial" pitchFamily="34" charset="0"/>
                          <a:cs typeface="Arial" pitchFamily="34" charset="0"/>
                        </a:rPr>
                        <a:t>pc</a:t>
                      </a:r>
                      <a:endParaRPr lang="bg-BG" sz="900" dirty="0" smtClean="0">
                        <a:latin typeface="Arial" pitchFamily="34" charset="0"/>
                        <a:cs typeface="Arial" pitchFamily="34" charset="0"/>
                      </a:endParaRPr>
                    </a:p>
                  </a:txBody>
                  <a:tcPr/>
                </a:tc>
              </a:tr>
              <a:tr h="638221">
                <a:tc>
                  <a:txBody>
                    <a:bodyPr/>
                    <a:lstStyle/>
                    <a:p>
                      <a:endParaRPr lang="bg-BG" dirty="0"/>
                    </a:p>
                  </a:txBody>
                  <a:tcPr/>
                </a:tc>
                <a:tc>
                  <a:txBody>
                    <a:bodyPr/>
                    <a:lstStyle/>
                    <a:p>
                      <a:pPr>
                        <a:buNone/>
                      </a:pPr>
                      <a:r>
                        <a:rPr lang="bg-BG" sz="900" dirty="0" smtClean="0">
                          <a:latin typeface="Arial" pitchFamily="34" charset="0"/>
                          <a:cs typeface="Arial" pitchFamily="34" charset="0"/>
                        </a:rPr>
                        <a:t>2. </a:t>
                      </a:r>
                      <a:r>
                        <a:rPr lang="en-US" sz="900" dirty="0" smtClean="0">
                          <a:latin typeface="Arial" pitchFamily="34" charset="0"/>
                          <a:cs typeface="Arial" pitchFamily="34" charset="0"/>
                        </a:rPr>
                        <a:t>Main frame </a:t>
                      </a:r>
                      <a:r>
                        <a:rPr lang="bg-BG" sz="900" dirty="0" smtClean="0">
                          <a:latin typeface="Arial" pitchFamily="34" charset="0"/>
                          <a:cs typeface="Arial" pitchFamily="34" charset="0"/>
                        </a:rPr>
                        <a:t>– 1 </a:t>
                      </a:r>
                      <a:r>
                        <a:rPr lang="en-US" sz="900" dirty="0" smtClean="0">
                          <a:latin typeface="Arial" pitchFamily="34" charset="0"/>
                          <a:cs typeface="Arial" pitchFamily="34" charset="0"/>
                        </a:rPr>
                        <a:t>pc</a:t>
                      </a:r>
                    </a:p>
                    <a:p>
                      <a:endParaRPr lang="en-US" sz="900" dirty="0" smtClean="0">
                        <a:latin typeface="Arial" pitchFamily="34" charset="0"/>
                        <a:cs typeface="Arial" pitchFamily="34" charset="0"/>
                      </a:endParaRPr>
                    </a:p>
                    <a:p>
                      <a:endParaRPr lang="bg-BG" sz="900" dirty="0" smtClean="0">
                        <a:latin typeface="Arial" pitchFamily="34" charset="0"/>
                        <a:cs typeface="Arial" pitchFamily="34" charset="0"/>
                      </a:endParaRPr>
                    </a:p>
                  </a:txBody>
                  <a:tcPr/>
                </a:tc>
              </a:tr>
              <a:tr h="642942">
                <a:tc>
                  <a:txBody>
                    <a:bodyPr/>
                    <a:lstStyle/>
                    <a:p>
                      <a:endParaRPr lang="bg-BG" dirty="0"/>
                    </a:p>
                  </a:txBody>
                  <a:tcPr/>
                </a:tc>
                <a:tc>
                  <a:txBody>
                    <a:bodyPr/>
                    <a:lstStyle/>
                    <a:p>
                      <a:pPr marL="0" indent="0">
                        <a:buAutoNum type="arabicPeriod" startAt="3"/>
                      </a:pPr>
                      <a:r>
                        <a:rPr lang="en-US" sz="900" dirty="0" smtClean="0">
                          <a:latin typeface="Arial" pitchFamily="34" charset="0"/>
                          <a:cs typeface="Arial" pitchFamily="34" charset="0"/>
                        </a:rPr>
                        <a:t>Auxiliary  frame </a:t>
                      </a:r>
                      <a:r>
                        <a:rPr lang="bg-BG" sz="900" baseline="0" dirty="0" smtClean="0">
                          <a:latin typeface="Arial" pitchFamily="34" charset="0"/>
                          <a:cs typeface="Arial" pitchFamily="34" charset="0"/>
                        </a:rPr>
                        <a:t>– 1 </a:t>
                      </a:r>
                      <a:r>
                        <a:rPr lang="en-US" sz="900" baseline="0" dirty="0" smtClean="0">
                          <a:latin typeface="Arial" pitchFamily="34" charset="0"/>
                          <a:cs typeface="Arial" pitchFamily="34" charset="0"/>
                        </a:rPr>
                        <a:t>pc</a:t>
                      </a:r>
                      <a:endParaRPr lang="en-US" sz="900" dirty="0" smtClean="0">
                        <a:latin typeface="Arial" pitchFamily="34" charset="0"/>
                        <a:cs typeface="Arial" pitchFamily="34" charset="0"/>
                      </a:endParaRPr>
                    </a:p>
                    <a:p>
                      <a:pPr marL="228600" indent="-228600">
                        <a:buNone/>
                      </a:pPr>
                      <a:endParaRPr lang="bg-BG" sz="900" dirty="0">
                        <a:latin typeface="Arial" pitchFamily="34" charset="0"/>
                        <a:cs typeface="Arial" pitchFamily="34" charset="0"/>
                      </a:endParaRPr>
                    </a:p>
                  </a:txBody>
                  <a:tcPr/>
                </a:tc>
              </a:tr>
              <a:tr h="398181">
                <a:tc>
                  <a:txBody>
                    <a:bodyPr/>
                    <a:lstStyle/>
                    <a:p>
                      <a:endParaRPr lang="bg-BG" dirty="0"/>
                    </a:p>
                  </a:txBody>
                  <a:tcPr/>
                </a:tc>
                <a:tc>
                  <a:txBody>
                    <a:bodyPr/>
                    <a:lstStyle/>
                    <a:p>
                      <a:r>
                        <a:rPr lang="bg-BG" sz="900" dirty="0" smtClean="0">
                          <a:latin typeface="Arial" pitchFamily="34" charset="0"/>
                          <a:cs typeface="Arial" pitchFamily="34" charset="0"/>
                        </a:rPr>
                        <a:t>4. </a:t>
                      </a:r>
                      <a:r>
                        <a:rPr lang="en-US" sz="900" dirty="0" smtClean="0">
                          <a:latin typeface="Arial" pitchFamily="34" charset="0"/>
                          <a:cs typeface="Arial" pitchFamily="34" charset="0"/>
                        </a:rPr>
                        <a:t>Frame and base of</a:t>
                      </a:r>
                      <a:r>
                        <a:rPr lang="en-US" sz="900" baseline="0" dirty="0" smtClean="0">
                          <a:latin typeface="Arial" pitchFamily="34" charset="0"/>
                          <a:cs typeface="Arial" pitchFamily="34" charset="0"/>
                        </a:rPr>
                        <a:t> the seat </a:t>
                      </a:r>
                      <a:r>
                        <a:rPr lang="bg-BG" sz="900" baseline="0" dirty="0" smtClean="0">
                          <a:latin typeface="Arial" pitchFamily="34" charset="0"/>
                          <a:cs typeface="Arial" pitchFamily="34" charset="0"/>
                        </a:rPr>
                        <a:t>– 1 </a:t>
                      </a:r>
                      <a:r>
                        <a:rPr lang="en-US" sz="900" baseline="0" dirty="0" smtClean="0">
                          <a:latin typeface="Arial" pitchFamily="34" charset="0"/>
                          <a:cs typeface="Arial" pitchFamily="34" charset="0"/>
                        </a:rPr>
                        <a:t>pc</a:t>
                      </a:r>
                    </a:p>
                    <a:p>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baseline="0" dirty="0" smtClean="0">
                        <a:latin typeface="Arial" pitchFamily="34" charset="0"/>
                        <a:cs typeface="Arial" pitchFamily="34" charset="0"/>
                      </a:endParaRPr>
                    </a:p>
                    <a:p>
                      <a:endParaRPr lang="bg-BG" sz="900" dirty="0">
                        <a:latin typeface="Arial" pitchFamily="34" charset="0"/>
                        <a:cs typeface="Arial" pitchFamily="34" charset="0"/>
                      </a:endParaRPr>
                    </a:p>
                  </a:txBody>
                  <a:tcPr/>
                </a:tc>
              </a:tr>
            </a:tbl>
          </a:graphicData>
        </a:graphic>
      </p:graphicFrame>
      <p:graphicFrame>
        <p:nvGraphicFramePr>
          <p:cNvPr id="57" name="对象 2"/>
          <p:cNvGraphicFramePr>
            <a:graphicFrameLocks noChangeAspect="1"/>
          </p:cNvGraphicFramePr>
          <p:nvPr/>
        </p:nvGraphicFramePr>
        <p:xfrm>
          <a:off x="5672858" y="3514005"/>
          <a:ext cx="1296000" cy="585543"/>
        </p:xfrm>
        <a:graphic>
          <a:graphicData uri="http://schemas.openxmlformats.org/presentationml/2006/ole">
            <p:oleObj spid="_x0000_s21516" r:id="rId4" imgW="17506950" imgH="8067675" progId="">
              <p:embed/>
            </p:oleObj>
          </a:graphicData>
        </a:graphic>
      </p:graphicFrame>
      <p:graphicFrame>
        <p:nvGraphicFramePr>
          <p:cNvPr id="60" name="对象 25"/>
          <p:cNvGraphicFramePr>
            <a:graphicFrameLocks noChangeAspect="1"/>
          </p:cNvGraphicFramePr>
          <p:nvPr/>
        </p:nvGraphicFramePr>
        <p:xfrm>
          <a:off x="5762858" y="5435246"/>
          <a:ext cx="1260000" cy="1033594"/>
        </p:xfrm>
        <a:graphic>
          <a:graphicData uri="http://schemas.openxmlformats.org/presentationml/2006/ole">
            <p:oleObj spid="_x0000_s21519" r:id="rId5" imgW="175641000" imgH="204635100" progId="">
              <p:embed/>
            </p:oleObj>
          </a:graphicData>
        </a:graphic>
      </p:graphicFrame>
      <p:graphicFrame>
        <p:nvGraphicFramePr>
          <p:cNvPr id="21521" name="对象 3"/>
          <p:cNvGraphicFramePr>
            <a:graphicFrameLocks noChangeAspect="1"/>
          </p:cNvGraphicFramePr>
          <p:nvPr/>
        </p:nvGraphicFramePr>
        <p:xfrm>
          <a:off x="5786446" y="4170004"/>
          <a:ext cx="1150937" cy="622300"/>
        </p:xfrm>
        <a:graphic>
          <a:graphicData uri="http://schemas.openxmlformats.org/presentationml/2006/ole">
            <p:oleObj spid="_x0000_s21521" r:id="rId6" imgW="17240250" imgH="8562975" progId="">
              <p:embed/>
            </p:oleObj>
          </a:graphicData>
        </a:graphic>
      </p:graphicFrame>
      <p:graphicFrame>
        <p:nvGraphicFramePr>
          <p:cNvPr id="21522" name="对象 4"/>
          <p:cNvGraphicFramePr>
            <a:graphicFrameLocks noChangeAspect="1"/>
          </p:cNvGraphicFramePr>
          <p:nvPr/>
        </p:nvGraphicFramePr>
        <p:xfrm>
          <a:off x="5786446" y="4782783"/>
          <a:ext cx="1150937" cy="652463"/>
        </p:xfrm>
        <a:graphic>
          <a:graphicData uri="http://schemas.openxmlformats.org/presentationml/2006/ole">
            <p:oleObj spid="_x0000_s21522" r:id="rId7" imgW="17240250" imgH="8562975" progId="">
              <p:embed/>
            </p:oleObj>
          </a:graphicData>
        </a:graphic>
      </p:graphicFrame>
      <p:sp>
        <p:nvSpPr>
          <p:cNvPr id="66" name="TextBox 65"/>
          <p:cNvSpPr txBox="1"/>
          <p:nvPr/>
        </p:nvSpPr>
        <p:spPr>
          <a:xfrm>
            <a:off x="5000660" y="2496917"/>
            <a:ext cx="4071934" cy="646331"/>
          </a:xfrm>
          <a:prstGeom prst="rect">
            <a:avLst/>
          </a:prstGeom>
          <a:noFill/>
        </p:spPr>
        <p:txBody>
          <a:bodyPr wrap="square" rtlCol="0">
            <a:spAutoFit/>
          </a:bodyPr>
          <a:lstStyle/>
          <a:p>
            <a:pPr algn="ctr"/>
            <a:r>
              <a:rPr lang="en-US" sz="900" dirty="0" smtClean="0">
                <a:latin typeface="Arial" pitchFamily="34" charset="0"/>
                <a:cs typeface="Arial" pitchFamily="34" charset="0"/>
              </a:rPr>
              <a:t> </a:t>
            </a:r>
            <a:r>
              <a:rPr lang="bg-BG" sz="900" dirty="0" smtClean="0">
                <a:latin typeface="Arial" pitchFamily="34" charset="0"/>
                <a:cs typeface="Arial" pitchFamily="34" charset="0"/>
              </a:rPr>
              <a:t>Вносител: </a:t>
            </a:r>
            <a:r>
              <a:rPr lang="bg-BG" sz="900" dirty="0" err="1" smtClean="0">
                <a:latin typeface="Arial" pitchFamily="34" charset="0"/>
                <a:cs typeface="Arial" pitchFamily="34" charset="0"/>
              </a:rPr>
              <a:t>Мони</a:t>
            </a:r>
            <a:r>
              <a:rPr lang="bg-BG" sz="900" dirty="0" smtClean="0">
                <a:latin typeface="Arial" pitchFamily="34" charset="0"/>
                <a:cs typeface="Arial" pitchFamily="34" charset="0"/>
              </a:rPr>
              <a:t> Трейд ООД</a:t>
            </a:r>
          </a:p>
          <a:p>
            <a:pPr algn="ctr"/>
            <a:r>
              <a:rPr lang="bg-BG" sz="900" dirty="0" smtClean="0">
                <a:latin typeface="Arial" pitchFamily="34" charset="0"/>
                <a:cs typeface="Arial" pitchFamily="34" charset="0"/>
              </a:rPr>
              <a:t>Адрес: България, София</a:t>
            </a:r>
          </a:p>
          <a:p>
            <a:pPr algn="ctr"/>
            <a:r>
              <a:rPr lang="bg-BG" sz="900" dirty="0" smtClean="0">
                <a:latin typeface="Arial" pitchFamily="34" charset="0"/>
                <a:cs typeface="Arial" pitchFamily="34" charset="0"/>
              </a:rPr>
              <a:t>кв. </a:t>
            </a:r>
            <a:r>
              <a:rPr lang="bg-BG" sz="900" dirty="0" err="1" smtClean="0">
                <a:latin typeface="Arial" pitchFamily="34" charset="0"/>
                <a:cs typeface="Arial" pitchFamily="34" charset="0"/>
              </a:rPr>
              <a:t>Требич</a:t>
            </a:r>
            <a:r>
              <a:rPr lang="bg-BG" sz="900" dirty="0" smtClean="0">
                <a:latin typeface="Arial" pitchFamily="34" charset="0"/>
                <a:cs typeface="Arial" pitchFamily="34" charset="0"/>
              </a:rPr>
              <a:t>, Стопански двор</a:t>
            </a:r>
          </a:p>
          <a:p>
            <a:pPr algn="ctr"/>
            <a:r>
              <a:rPr lang="bg-BG" sz="900" dirty="0" smtClean="0">
                <a:latin typeface="Arial" pitchFamily="34" charset="0"/>
                <a:cs typeface="Arial" pitchFamily="34" charset="0"/>
              </a:rPr>
              <a:t>Тел: +359 2 936 07 90</a:t>
            </a:r>
          </a:p>
        </p:txBody>
      </p:sp>
      <p:sp>
        <p:nvSpPr>
          <p:cNvPr id="67" name="TextBox 66"/>
          <p:cNvSpPr txBox="1"/>
          <p:nvPr/>
        </p:nvSpPr>
        <p:spPr>
          <a:xfrm>
            <a:off x="5000660" y="2336584"/>
            <a:ext cx="3960000" cy="215444"/>
          </a:xfrm>
          <a:prstGeom prst="rect">
            <a:avLst/>
          </a:prstGeom>
          <a:noFill/>
        </p:spPr>
        <p:txBody>
          <a:bodyPr wrap="square" rtlCol="0">
            <a:spAutoFit/>
          </a:bodyPr>
          <a:lstStyle/>
          <a:p>
            <a:pPr algn="ctr"/>
            <a:r>
              <a:rPr lang="bg-BG" sz="800" dirty="0" smtClean="0">
                <a:latin typeface="Arial" pitchFamily="34" charset="0"/>
                <a:cs typeface="Arial" pitchFamily="34" charset="0"/>
              </a:rPr>
              <a:t>ЕС стандарт: </a:t>
            </a:r>
            <a:r>
              <a:rPr lang="en-US" sz="800" dirty="0" smtClean="0">
                <a:latin typeface="Arial" pitchFamily="34" charset="0"/>
                <a:cs typeface="Arial" pitchFamily="34" charset="0"/>
              </a:rPr>
              <a:t>EN16232</a:t>
            </a:r>
            <a:endParaRPr lang="bg-BG" sz="800" dirty="0" smtClean="0">
              <a:latin typeface="Arial" pitchFamily="34" charset="0"/>
              <a:cs typeface="Arial" pitchFamily="34" charset="0"/>
            </a:endParaRPr>
          </a:p>
        </p:txBody>
      </p:sp>
      <p:sp>
        <p:nvSpPr>
          <p:cNvPr id="69" name="TextBox 68"/>
          <p:cNvSpPr txBox="1"/>
          <p:nvPr/>
        </p:nvSpPr>
        <p:spPr>
          <a:xfrm>
            <a:off x="71406" y="71414"/>
            <a:ext cx="3960000" cy="1077218"/>
          </a:xfrm>
          <a:prstGeom prst="rect">
            <a:avLst/>
          </a:prstGeom>
          <a:noFill/>
        </p:spPr>
        <p:txBody>
          <a:bodyPr wrap="square" rtlCol="0">
            <a:spAutoFit/>
          </a:bodyPr>
          <a:lstStyle/>
          <a:p>
            <a:pPr algn="just"/>
            <a:r>
              <a:rPr lang="bg-BG" sz="800" dirty="0" smtClean="0">
                <a:latin typeface="Arial" pitchFamily="34" charset="0"/>
                <a:cs typeface="Arial" pitchFamily="34" charset="0"/>
              </a:rPr>
              <a:t>(3) Сгъване: както на следните снимки, сгънете седалката и заключете с </a:t>
            </a:r>
            <a:r>
              <a:rPr lang="bg-BG" sz="800" dirty="0" err="1" smtClean="0">
                <a:latin typeface="Arial" pitchFamily="34" charset="0"/>
                <a:cs typeface="Arial" pitchFamily="34" charset="0"/>
              </a:rPr>
              <a:t>палчето</a:t>
            </a:r>
            <a:r>
              <a:rPr lang="bg-BG" sz="800" dirty="0" smtClean="0">
                <a:latin typeface="Arial" pitchFamily="34" charset="0"/>
                <a:cs typeface="Arial" pitchFamily="34" charset="0"/>
              </a:rPr>
              <a:t>. След това активирайте заключващия механизъм, за да сгънете допълнителната рамка съгласно снимките по-долу.</a:t>
            </a:r>
          </a:p>
          <a:p>
            <a:pPr algn="just"/>
            <a:r>
              <a:rPr lang="bg-BG" sz="800" dirty="0" smtClean="0">
                <a:latin typeface="Arial" pitchFamily="34" charset="0"/>
                <a:cs typeface="Arial" pitchFamily="34" charset="0"/>
              </a:rPr>
              <a:t>1. Сгънете седалката като издърпате и двете страни на седалката като същевременно следвате посоката на стрелката</a:t>
            </a:r>
          </a:p>
          <a:p>
            <a:pPr algn="just"/>
            <a:r>
              <a:rPr lang="bg-BG" sz="800" dirty="0" smtClean="0">
                <a:latin typeface="Arial" pitchFamily="34" charset="0"/>
                <a:cs typeface="Arial" pitchFamily="34" charset="0"/>
              </a:rPr>
              <a:t>2. Заключете </a:t>
            </a:r>
            <a:r>
              <a:rPr lang="bg-BG" sz="800" dirty="0" err="1" smtClean="0">
                <a:latin typeface="Arial" pitchFamily="34" charset="0"/>
                <a:cs typeface="Arial" pitchFamily="34" charset="0"/>
              </a:rPr>
              <a:t>палчето</a:t>
            </a:r>
            <a:r>
              <a:rPr lang="bg-BG" sz="800" dirty="0" smtClean="0">
                <a:latin typeface="Arial" pitchFamily="34" charset="0"/>
                <a:cs typeface="Arial" pitchFamily="34" charset="0"/>
              </a:rPr>
              <a:t> след като сгънете седалката</a:t>
            </a:r>
          </a:p>
          <a:p>
            <a:pPr algn="just"/>
            <a:r>
              <a:rPr lang="bg-BG" sz="800" dirty="0" smtClean="0">
                <a:latin typeface="Arial" pitchFamily="34" charset="0"/>
                <a:cs typeface="Arial" pitchFamily="34" charset="0"/>
              </a:rPr>
              <a:t>3. Сгънете допълнителната рамка, докато натискате надолу бутона за сгъване на основната рамка и допълнителната рамка</a:t>
            </a:r>
          </a:p>
        </p:txBody>
      </p:sp>
      <p:graphicFrame>
        <p:nvGraphicFramePr>
          <p:cNvPr id="70" name="Table 69"/>
          <p:cNvGraphicFramePr>
            <a:graphicFrameLocks noGrp="1"/>
          </p:cNvGraphicFramePr>
          <p:nvPr/>
        </p:nvGraphicFramePr>
        <p:xfrm>
          <a:off x="5072066" y="142852"/>
          <a:ext cx="3960000" cy="2154874"/>
        </p:xfrm>
        <a:graphic>
          <a:graphicData uri="http://schemas.openxmlformats.org/drawingml/2006/table">
            <a:tbl>
              <a:tblPr firstRow="1" bandRow="1">
                <a:tableStyleId>{5940675A-B579-460E-94D1-54222C63F5DA}</a:tableStyleId>
              </a:tblPr>
              <a:tblGrid>
                <a:gridCol w="576435"/>
                <a:gridCol w="1353426"/>
                <a:gridCol w="2030139"/>
              </a:tblGrid>
              <a:tr h="214314">
                <a:tc>
                  <a:txBody>
                    <a:bodyPr/>
                    <a:lstStyle/>
                    <a:p>
                      <a:r>
                        <a:rPr lang="bg-BG" sz="800" dirty="0" smtClean="0">
                          <a:latin typeface="Arial" pitchFamily="34" charset="0"/>
                          <a:cs typeface="Arial" pitchFamily="34" charset="0"/>
                        </a:rPr>
                        <a:t>Номер</a:t>
                      </a:r>
                      <a:endParaRPr lang="bg-BG" sz="800" dirty="0">
                        <a:latin typeface="Arial" pitchFamily="34" charset="0"/>
                        <a:cs typeface="Arial" pitchFamily="34" charset="0"/>
                      </a:endParaRPr>
                    </a:p>
                  </a:txBody>
                  <a:tcPr/>
                </a:tc>
                <a:tc>
                  <a:txBody>
                    <a:bodyPr/>
                    <a:lstStyle/>
                    <a:p>
                      <a:r>
                        <a:rPr lang="bg-BG" sz="800" dirty="0" smtClean="0">
                          <a:latin typeface="Arial" pitchFamily="34" charset="0"/>
                          <a:cs typeface="Arial" pitchFamily="34" charset="0"/>
                        </a:rPr>
                        <a:t>Възможни</a:t>
                      </a:r>
                      <a:r>
                        <a:rPr lang="bg-BG" sz="800" baseline="0" dirty="0" smtClean="0">
                          <a:latin typeface="Arial" pitchFamily="34" charset="0"/>
                          <a:cs typeface="Arial" pitchFamily="34" charset="0"/>
                        </a:rPr>
                        <a:t> проблеми</a:t>
                      </a:r>
                      <a:endParaRPr lang="bg-BG" sz="800" dirty="0">
                        <a:latin typeface="Arial" pitchFamily="34" charset="0"/>
                        <a:cs typeface="Arial" pitchFamily="34" charset="0"/>
                      </a:endParaRPr>
                    </a:p>
                  </a:txBody>
                  <a:tcPr/>
                </a:tc>
                <a:tc>
                  <a:txBody>
                    <a:bodyPr/>
                    <a:lstStyle/>
                    <a:p>
                      <a:r>
                        <a:rPr lang="bg-BG" sz="800" dirty="0" smtClean="0">
                          <a:latin typeface="Arial" pitchFamily="34" charset="0"/>
                          <a:cs typeface="Arial" pitchFamily="34" charset="0"/>
                        </a:rPr>
                        <a:t>Решения</a:t>
                      </a:r>
                      <a:endParaRPr lang="bg-BG" sz="800" dirty="0">
                        <a:latin typeface="Arial" pitchFamily="34" charset="0"/>
                        <a:cs typeface="Arial" pitchFamily="34" charset="0"/>
                      </a:endParaRPr>
                    </a:p>
                  </a:txBody>
                  <a:tcPr/>
                </a:tc>
              </a:tr>
              <a:tr h="357492">
                <a:tc>
                  <a:txBody>
                    <a:bodyPr/>
                    <a:lstStyle/>
                    <a:p>
                      <a:r>
                        <a:rPr lang="bg-BG" sz="800" dirty="0" smtClean="0">
                          <a:latin typeface="Arial" pitchFamily="34" charset="0"/>
                          <a:cs typeface="Arial" pitchFamily="34" charset="0"/>
                        </a:rPr>
                        <a:t>1</a:t>
                      </a:r>
                      <a:endParaRPr lang="bg-BG" sz="800" dirty="0">
                        <a:latin typeface="Arial" pitchFamily="34" charset="0"/>
                        <a:cs typeface="Arial" pitchFamily="34" charset="0"/>
                      </a:endParaRPr>
                    </a:p>
                  </a:txBody>
                  <a:tcPr/>
                </a:tc>
                <a:tc>
                  <a:txBody>
                    <a:bodyPr/>
                    <a:lstStyle/>
                    <a:p>
                      <a:r>
                        <a:rPr lang="bg-BG" sz="800" kern="1200" dirty="0" smtClean="0">
                          <a:solidFill>
                            <a:schemeClr val="tx1"/>
                          </a:solidFill>
                          <a:latin typeface="Arial" pitchFamily="34" charset="0"/>
                          <a:ea typeface="+mn-ea"/>
                          <a:cs typeface="Arial" pitchFamily="34" charset="0"/>
                        </a:rPr>
                        <a:t>Музикалното или люлеещо устройство не работи</a:t>
                      </a:r>
                      <a:endParaRPr lang="bg-BG" sz="800" dirty="0">
                        <a:latin typeface="Arial" pitchFamily="34" charset="0"/>
                        <a:cs typeface="Arial" pitchFamily="34" charset="0"/>
                      </a:endParaRPr>
                    </a:p>
                  </a:txBody>
                  <a:tcPr/>
                </a:tc>
                <a:tc>
                  <a:txBody>
                    <a:bodyPr/>
                    <a:lstStyle/>
                    <a:p>
                      <a:r>
                        <a:rPr lang="bg-BG" sz="800" kern="1200" dirty="0" smtClean="0">
                          <a:solidFill>
                            <a:schemeClr val="tx1"/>
                          </a:solidFill>
                          <a:latin typeface="Arial" pitchFamily="34" charset="0"/>
                          <a:ea typeface="+mn-ea"/>
                          <a:cs typeface="Arial" pitchFamily="34" charset="0"/>
                        </a:rPr>
                        <a:t>Може би батериите са се изтощили или сглобяването е грешно</a:t>
                      </a:r>
                      <a:endParaRPr lang="bg-BG" sz="800" dirty="0">
                        <a:latin typeface="Arial" pitchFamily="34" charset="0"/>
                        <a:cs typeface="Arial" pitchFamily="34" charset="0"/>
                      </a:endParaRPr>
                    </a:p>
                  </a:txBody>
                  <a:tcPr/>
                </a:tc>
              </a:tr>
              <a:tr h="370840">
                <a:tc>
                  <a:txBody>
                    <a:bodyPr/>
                    <a:lstStyle/>
                    <a:p>
                      <a:r>
                        <a:rPr lang="bg-BG" sz="800" dirty="0" smtClean="0">
                          <a:latin typeface="Arial" pitchFamily="34" charset="0"/>
                          <a:cs typeface="Arial" pitchFamily="34" charset="0"/>
                        </a:rPr>
                        <a:t>2</a:t>
                      </a:r>
                      <a:endParaRPr lang="bg-BG" sz="800" dirty="0">
                        <a:latin typeface="Arial" pitchFamily="34" charset="0"/>
                        <a:cs typeface="Arial" pitchFamily="34" charset="0"/>
                      </a:endParaRPr>
                    </a:p>
                  </a:txBody>
                  <a:tcPr/>
                </a:tc>
                <a:tc>
                  <a:txBody>
                    <a:bodyPr/>
                    <a:lstStyle/>
                    <a:p>
                      <a:r>
                        <a:rPr lang="bg-BG" sz="800" kern="1200" dirty="0" smtClean="0">
                          <a:solidFill>
                            <a:schemeClr val="tx1"/>
                          </a:solidFill>
                          <a:latin typeface="Arial" pitchFamily="34" charset="0"/>
                          <a:ea typeface="+mn-ea"/>
                          <a:cs typeface="Arial" pitchFamily="34" charset="0"/>
                        </a:rPr>
                        <a:t>Не иска да се включи</a:t>
                      </a:r>
                      <a:endParaRPr lang="bg-BG" sz="800" dirty="0">
                        <a:latin typeface="Arial" pitchFamily="34" charset="0"/>
                        <a:cs typeface="Arial" pitchFamily="34" charset="0"/>
                      </a:endParaRPr>
                    </a:p>
                  </a:txBody>
                  <a:tcPr/>
                </a:tc>
                <a:tc>
                  <a:txBody>
                    <a:bodyPr/>
                    <a:lstStyle/>
                    <a:p>
                      <a:r>
                        <a:rPr lang="bg-BG" sz="800" kern="1200" dirty="0" smtClean="0">
                          <a:solidFill>
                            <a:schemeClr val="tx1"/>
                          </a:solidFill>
                          <a:latin typeface="Arial" pitchFamily="34" charset="0"/>
                          <a:ea typeface="+mn-ea"/>
                          <a:cs typeface="Arial" pitchFamily="34" charset="0"/>
                        </a:rPr>
                        <a:t>Проверете дали сте поставили правилно батериите</a:t>
                      </a:r>
                      <a:endParaRPr lang="bg-BG" sz="800" dirty="0">
                        <a:latin typeface="Arial" pitchFamily="34" charset="0"/>
                        <a:cs typeface="Arial" pitchFamily="34" charset="0"/>
                      </a:endParaRPr>
                    </a:p>
                  </a:txBody>
                  <a:tcPr/>
                </a:tc>
              </a:tr>
              <a:tr h="370840">
                <a:tc>
                  <a:txBody>
                    <a:bodyPr/>
                    <a:lstStyle/>
                    <a:p>
                      <a:r>
                        <a:rPr lang="bg-BG" sz="800" dirty="0" smtClean="0">
                          <a:latin typeface="Arial" pitchFamily="34" charset="0"/>
                          <a:cs typeface="Arial" pitchFamily="34" charset="0"/>
                        </a:rPr>
                        <a:t>3</a:t>
                      </a:r>
                      <a:endParaRPr lang="bg-BG" sz="800" dirty="0">
                        <a:latin typeface="Arial" pitchFamily="34" charset="0"/>
                        <a:cs typeface="Arial" pitchFamily="34" charset="0"/>
                      </a:endParaRPr>
                    </a:p>
                  </a:txBody>
                  <a:tcPr/>
                </a:tc>
                <a:tc>
                  <a:txBody>
                    <a:bodyPr/>
                    <a:lstStyle/>
                    <a:p>
                      <a:r>
                        <a:rPr lang="bg-BG" sz="800" kern="1200" dirty="0" smtClean="0">
                          <a:solidFill>
                            <a:schemeClr val="tx1"/>
                          </a:solidFill>
                          <a:latin typeface="Arial" pitchFamily="34" charset="0"/>
                          <a:ea typeface="+mn-ea"/>
                          <a:cs typeface="Arial" pitchFamily="34" charset="0"/>
                        </a:rPr>
                        <a:t>При натискане на бутон се чува аларма</a:t>
                      </a:r>
                      <a:endParaRPr lang="bg-BG" sz="800" dirty="0">
                        <a:latin typeface="Arial" pitchFamily="34" charset="0"/>
                        <a:cs typeface="Arial" pitchFamily="34" charset="0"/>
                      </a:endParaRPr>
                    </a:p>
                  </a:txBody>
                  <a:tcPr/>
                </a:tc>
                <a:tc>
                  <a:txBody>
                    <a:bodyPr/>
                    <a:lstStyle/>
                    <a:p>
                      <a:r>
                        <a:rPr lang="bg-BG" sz="800" kern="1200" dirty="0" smtClean="0">
                          <a:solidFill>
                            <a:schemeClr val="tx1"/>
                          </a:solidFill>
                          <a:latin typeface="Arial" pitchFamily="34" charset="0"/>
                          <a:ea typeface="+mn-ea"/>
                          <a:cs typeface="Arial" pitchFamily="34" charset="0"/>
                        </a:rPr>
                        <a:t>Изтощена батерия, подменете я</a:t>
                      </a:r>
                      <a:endParaRPr lang="bg-BG" sz="800" dirty="0">
                        <a:latin typeface="Arial" pitchFamily="34" charset="0"/>
                        <a:cs typeface="Arial" pitchFamily="34" charset="0"/>
                      </a:endParaRPr>
                    </a:p>
                  </a:txBody>
                  <a:tcPr/>
                </a:tc>
              </a:tr>
              <a:tr h="370840">
                <a:tc>
                  <a:txBody>
                    <a:bodyPr/>
                    <a:lstStyle/>
                    <a:p>
                      <a:r>
                        <a:rPr lang="bg-BG" sz="800" dirty="0" smtClean="0">
                          <a:latin typeface="Arial" pitchFamily="34" charset="0"/>
                          <a:cs typeface="Arial" pitchFamily="34" charset="0"/>
                        </a:rPr>
                        <a:t>4</a:t>
                      </a:r>
                      <a:endParaRPr lang="bg-BG" sz="800" dirty="0">
                        <a:latin typeface="Arial" pitchFamily="34" charset="0"/>
                        <a:cs typeface="Arial" pitchFamily="34" charset="0"/>
                      </a:endParaRPr>
                    </a:p>
                  </a:txBody>
                  <a:tcPr/>
                </a:tc>
                <a:tc>
                  <a:txBody>
                    <a:bodyPr/>
                    <a:lstStyle/>
                    <a:p>
                      <a:r>
                        <a:rPr lang="bg-BG" sz="800" kern="1200" dirty="0" smtClean="0">
                          <a:solidFill>
                            <a:schemeClr val="tx1"/>
                          </a:solidFill>
                          <a:latin typeface="Arial" pitchFamily="34" charset="0"/>
                          <a:ea typeface="+mn-ea"/>
                          <a:cs typeface="Arial" pitchFamily="34" charset="0"/>
                        </a:rPr>
                        <a:t>Люлее се зле</a:t>
                      </a:r>
                      <a:endParaRPr lang="bg-BG" sz="800" dirty="0">
                        <a:latin typeface="Arial" pitchFamily="34" charset="0"/>
                        <a:cs typeface="Arial" pitchFamily="34" charset="0"/>
                      </a:endParaRPr>
                    </a:p>
                  </a:txBody>
                  <a:tcPr/>
                </a:tc>
                <a:tc>
                  <a:txBody>
                    <a:bodyPr/>
                    <a:lstStyle/>
                    <a:p>
                      <a:r>
                        <a:rPr lang="bg-BG" sz="800" kern="1200" dirty="0" smtClean="0">
                          <a:solidFill>
                            <a:schemeClr val="tx1"/>
                          </a:solidFill>
                          <a:latin typeface="Arial" pitchFamily="34" charset="0"/>
                          <a:ea typeface="+mn-ea"/>
                          <a:cs typeface="Arial" pitchFamily="34" charset="0"/>
                        </a:rPr>
                        <a:t>Проверете дали рамката е закрепена в правилната позиция</a:t>
                      </a:r>
                      <a:endParaRPr lang="bg-BG" sz="800" dirty="0">
                        <a:latin typeface="Arial" pitchFamily="34" charset="0"/>
                        <a:cs typeface="Arial" pitchFamily="34" charset="0"/>
                      </a:endParaRPr>
                    </a:p>
                  </a:txBody>
                  <a:tcPr/>
                </a:tc>
              </a:tr>
              <a:tr h="370840">
                <a:tc>
                  <a:txBody>
                    <a:bodyPr/>
                    <a:lstStyle/>
                    <a:p>
                      <a:r>
                        <a:rPr lang="bg-BG" sz="800" dirty="0" smtClean="0">
                          <a:latin typeface="Arial" pitchFamily="34" charset="0"/>
                          <a:cs typeface="Arial" pitchFamily="34" charset="0"/>
                        </a:rPr>
                        <a:t>5</a:t>
                      </a:r>
                      <a:endParaRPr lang="bg-BG" sz="800" dirty="0">
                        <a:latin typeface="Arial" pitchFamily="34" charset="0"/>
                        <a:cs typeface="Arial" pitchFamily="34" charset="0"/>
                      </a:endParaRPr>
                    </a:p>
                  </a:txBody>
                  <a:tcPr/>
                </a:tc>
                <a:tc>
                  <a:txBody>
                    <a:bodyPr/>
                    <a:lstStyle/>
                    <a:p>
                      <a:r>
                        <a:rPr lang="bg-BG" sz="800" kern="1200" dirty="0" smtClean="0">
                          <a:solidFill>
                            <a:schemeClr val="tx1"/>
                          </a:solidFill>
                          <a:latin typeface="Arial" pitchFamily="34" charset="0"/>
                          <a:ea typeface="+mn-ea"/>
                          <a:cs typeface="Arial" pitchFamily="34" charset="0"/>
                        </a:rPr>
                        <a:t>Продължително складиране</a:t>
                      </a:r>
                      <a:endParaRPr lang="bg-BG" sz="800" dirty="0">
                        <a:latin typeface="Arial" pitchFamily="34" charset="0"/>
                        <a:cs typeface="Arial" pitchFamily="34" charset="0"/>
                      </a:endParaRPr>
                    </a:p>
                  </a:txBody>
                  <a:tcPr/>
                </a:tc>
                <a:tc>
                  <a:txBody>
                    <a:bodyPr/>
                    <a:lstStyle/>
                    <a:p>
                      <a:r>
                        <a:rPr lang="bg-BG" sz="800" kern="1200" dirty="0" smtClean="0">
                          <a:solidFill>
                            <a:schemeClr val="tx1"/>
                          </a:solidFill>
                          <a:latin typeface="Arial" pitchFamily="34" charset="0"/>
                          <a:ea typeface="+mn-ea"/>
                          <a:cs typeface="Arial" pitchFamily="34" charset="0"/>
                        </a:rPr>
                        <a:t>Махнете батерията</a:t>
                      </a:r>
                      <a:endParaRPr lang="bg-BG" sz="800" dirty="0">
                        <a:latin typeface="Arial"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2507</TotalTime>
  <Words>2668</Words>
  <Application>Microsoft Office PowerPoint</Application>
  <PresentationFormat>On-screen Show (4:3)</PresentationFormat>
  <Paragraphs>256</Paragraphs>
  <Slides>7</Slides>
  <Notes>2</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7</vt:i4>
      </vt:variant>
    </vt:vector>
  </HeadingPairs>
  <TitlesOfParts>
    <vt:vector size="8" baseType="lpstr">
      <vt:lpstr>Office Theme</vt:lpstr>
      <vt:lpstr>Slide 1</vt:lpstr>
      <vt:lpstr>Slide 2</vt:lpstr>
      <vt:lpstr>Slide 3</vt:lpstr>
      <vt:lpstr>Slide 4</vt:lpstr>
      <vt:lpstr>Slide 5</vt:lpstr>
      <vt:lpstr>Slide 6</vt:lpstr>
      <vt:lpstr>Slide 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271</cp:revision>
  <dcterms:created xsi:type="dcterms:W3CDTF">2015-11-16T10:45:54Z</dcterms:created>
  <dcterms:modified xsi:type="dcterms:W3CDTF">2016-11-25T10:55:19Z</dcterms:modified>
</cp:coreProperties>
</file>